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509" r:id="rId2"/>
    <p:sldId id="257" r:id="rId3"/>
    <p:sldId id="256" r:id="rId4"/>
    <p:sldId id="259" r:id="rId5"/>
    <p:sldId id="555" r:id="rId6"/>
    <p:sldId id="260" r:id="rId7"/>
    <p:sldId id="258" r:id="rId8"/>
    <p:sldId id="272" r:id="rId9"/>
    <p:sldId id="556" r:id="rId10"/>
    <p:sldId id="557" r:id="rId11"/>
    <p:sldId id="351" r:id="rId12"/>
    <p:sldId id="448" r:id="rId13"/>
    <p:sldId id="279" r:id="rId14"/>
    <p:sldId id="452" r:id="rId15"/>
    <p:sldId id="558" r:id="rId16"/>
    <p:sldId id="449" r:id="rId17"/>
    <p:sldId id="265" r:id="rId18"/>
    <p:sldId id="450" r:id="rId19"/>
    <p:sldId id="263" r:id="rId20"/>
    <p:sldId id="262" r:id="rId21"/>
    <p:sldId id="543" r:id="rId22"/>
    <p:sldId id="544" r:id="rId23"/>
    <p:sldId id="545" r:id="rId24"/>
    <p:sldId id="546" r:id="rId25"/>
    <p:sldId id="547" r:id="rId26"/>
    <p:sldId id="548" r:id="rId27"/>
    <p:sldId id="549" r:id="rId28"/>
    <p:sldId id="550" r:id="rId29"/>
    <p:sldId id="551" r:id="rId30"/>
    <p:sldId id="552" r:id="rId31"/>
    <p:sldId id="553" r:id="rId32"/>
    <p:sldId id="554" r:id="rId33"/>
    <p:sldId id="457" r:id="rId34"/>
    <p:sldId id="493" r:id="rId35"/>
    <p:sldId id="510" r:id="rId36"/>
    <p:sldId id="480" r:id="rId37"/>
    <p:sldId id="481" r:id="rId38"/>
    <p:sldId id="501" r:id="rId39"/>
    <p:sldId id="459" r:id="rId40"/>
    <p:sldId id="488" r:id="rId41"/>
    <p:sldId id="476" r:id="rId42"/>
    <p:sldId id="531" r:id="rId43"/>
    <p:sldId id="532" r:id="rId44"/>
    <p:sldId id="512" r:id="rId45"/>
    <p:sldId id="513" r:id="rId46"/>
    <p:sldId id="502" r:id="rId47"/>
    <p:sldId id="521" r:id="rId48"/>
    <p:sldId id="515" r:id="rId49"/>
    <p:sldId id="516" r:id="rId50"/>
    <p:sldId id="517" r:id="rId51"/>
    <p:sldId id="518" r:id="rId52"/>
    <p:sldId id="519" r:id="rId53"/>
    <p:sldId id="520" r:id="rId54"/>
    <p:sldId id="522" r:id="rId55"/>
    <p:sldId id="443" r:id="rId56"/>
    <p:sldId id="541" r:id="rId57"/>
    <p:sldId id="471" r:id="rId58"/>
    <p:sldId id="533" r:id="rId59"/>
    <p:sldId id="477" r:id="rId60"/>
    <p:sldId id="491" r:id="rId61"/>
    <p:sldId id="444" r:id="rId62"/>
    <p:sldId id="445" r:id="rId63"/>
    <p:sldId id="446" r:id="rId64"/>
    <p:sldId id="447" r:id="rId65"/>
    <p:sldId id="542" r:id="rId66"/>
    <p:sldId id="534" r:id="rId67"/>
    <p:sldId id="455" r:id="rId68"/>
    <p:sldId id="409" r:id="rId69"/>
    <p:sldId id="504" r:id="rId70"/>
    <p:sldId id="535" r:id="rId71"/>
    <p:sldId id="478" r:id="rId72"/>
    <p:sldId id="479" r:id="rId73"/>
    <p:sldId id="482" r:id="rId74"/>
    <p:sldId id="536" r:id="rId75"/>
    <p:sldId id="363" r:id="rId76"/>
    <p:sldId id="364" r:id="rId77"/>
    <p:sldId id="503" r:id="rId78"/>
    <p:sldId id="559" r:id="rId79"/>
    <p:sldId id="560" r:id="rId80"/>
    <p:sldId id="561" r:id="rId81"/>
    <p:sldId id="537" r:id="rId82"/>
    <p:sldId id="562" r:id="rId83"/>
    <p:sldId id="540" r:id="rId84"/>
    <p:sldId id="539" r:id="rId85"/>
    <p:sldId id="563" r:id="rId86"/>
    <p:sldId id="564"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05"/>
    <p:restoredTop sz="96181"/>
  </p:normalViewPr>
  <p:slideViewPr>
    <p:cSldViewPr snapToGrid="0">
      <p:cViewPr varScale="1">
        <p:scale>
          <a:sx n="101" d="100"/>
          <a:sy n="101" d="100"/>
        </p:scale>
        <p:origin x="23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4D1ED-6C1D-294A-B79D-E539BC9D4537}" type="datetimeFigureOut">
              <a:rPr lang="en-US" smtClean="0"/>
              <a:t>6/3/25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90A45-3227-0C44-B597-FB3289ECA475}" type="slidenum">
              <a:rPr lang="en-US" smtClean="0"/>
              <a:t>‹#›</a:t>
            </a:fld>
            <a:endParaRPr lang="en-US"/>
          </a:p>
        </p:txBody>
      </p:sp>
    </p:spTree>
    <p:extLst>
      <p:ext uri="{BB962C8B-B14F-4D97-AF65-F5344CB8AC3E}">
        <p14:creationId xmlns:p14="http://schemas.microsoft.com/office/powerpoint/2010/main" val="308823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26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80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841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8183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16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C7BBA-F9BA-419D-A05F-A7CA9C5483F6}" type="slidenum">
              <a:rPr lang="en-US" smtClean="0"/>
              <a:t>13</a:t>
            </a:fld>
            <a:endParaRPr lang="en-US"/>
          </a:p>
        </p:txBody>
      </p:sp>
    </p:spTree>
    <p:extLst>
      <p:ext uri="{BB962C8B-B14F-4D97-AF65-F5344CB8AC3E}">
        <p14:creationId xmlns:p14="http://schemas.microsoft.com/office/powerpoint/2010/main" val="21873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DCF798-13F4-C940-BF69-9279D74FC06F}" type="slidenum">
              <a:rPr lang="en-US" smtClean="0"/>
              <a:t>14</a:t>
            </a:fld>
            <a:endParaRPr lang="en-US"/>
          </a:p>
        </p:txBody>
      </p:sp>
    </p:spTree>
    <p:extLst>
      <p:ext uri="{BB962C8B-B14F-4D97-AF65-F5344CB8AC3E}">
        <p14:creationId xmlns:p14="http://schemas.microsoft.com/office/powerpoint/2010/main" val="420117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B2038-6AD0-F648-A7C5-C0EE5E586B3A}" type="slidenum">
              <a:rPr lang="en-US" smtClean="0"/>
              <a:t>16</a:t>
            </a:fld>
            <a:endParaRPr lang="en-US"/>
          </a:p>
        </p:txBody>
      </p:sp>
    </p:spTree>
    <p:extLst>
      <p:ext uri="{BB962C8B-B14F-4D97-AF65-F5344CB8AC3E}">
        <p14:creationId xmlns:p14="http://schemas.microsoft.com/office/powerpoint/2010/main" val="102746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approach is to use coupled models to explore systemic resilience under different water futures and identify optimal solutions or pathways. I would be happy to chat about any of this and other water-climate related research. Many thanks</a:t>
            </a:r>
          </a:p>
        </p:txBody>
      </p:sp>
      <p:sp>
        <p:nvSpPr>
          <p:cNvPr id="4" name="Slide Number Placeholder 3"/>
          <p:cNvSpPr>
            <a:spLocks noGrp="1"/>
          </p:cNvSpPr>
          <p:nvPr>
            <p:ph type="sldNum" sz="quarter" idx="5"/>
          </p:nvPr>
        </p:nvSpPr>
        <p:spPr/>
        <p:txBody>
          <a:bodyPr/>
          <a:lstStyle/>
          <a:p>
            <a:fld id="{FDDB2038-6AD0-F648-A7C5-C0EE5E586B3A}" type="slidenum">
              <a:rPr lang="en-US" smtClean="0"/>
              <a:t>18</a:t>
            </a:fld>
            <a:endParaRPr lang="en-US"/>
          </a:p>
        </p:txBody>
      </p:sp>
    </p:spTree>
    <p:extLst>
      <p:ext uri="{BB962C8B-B14F-4D97-AF65-F5344CB8AC3E}">
        <p14:creationId xmlns:p14="http://schemas.microsoft.com/office/powerpoint/2010/main" val="182287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651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4E371-5626-6217-7693-A6EF9F37C6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F776715-28FC-8AF8-4428-84E433555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A9EBC9A-2106-9CD3-7DD5-CE1EB4F62DF1}"/>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5" name="Footer Placeholder 4">
            <a:extLst>
              <a:ext uri="{FF2B5EF4-FFF2-40B4-BE49-F238E27FC236}">
                <a16:creationId xmlns:a16="http://schemas.microsoft.com/office/drawing/2014/main" id="{22089A58-9E71-794C-5544-F68C8F360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02092-83AC-2B75-17C3-EEC2FB88382A}"/>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410903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1618-310D-D3F8-8A43-7B566A85615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00AA67-3C18-68E0-7828-1080869C6B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F3B673-6F9A-F55A-1601-F01CE7A049F5}"/>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5" name="Footer Placeholder 4">
            <a:extLst>
              <a:ext uri="{FF2B5EF4-FFF2-40B4-BE49-F238E27FC236}">
                <a16:creationId xmlns:a16="http://schemas.microsoft.com/office/drawing/2014/main" id="{D2972942-9821-AC1F-ED2E-79DB380B6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A6251-B685-0980-8FE5-4649B9F6A172}"/>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361985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8097F6-84E2-1B7A-8F93-5C80E17D68B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68FAEB-CFBC-8EFD-B23E-0B5B3616FBC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747521-E79B-5B2D-1964-1DD024D82C07}"/>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5" name="Footer Placeholder 4">
            <a:extLst>
              <a:ext uri="{FF2B5EF4-FFF2-40B4-BE49-F238E27FC236}">
                <a16:creationId xmlns:a16="http://schemas.microsoft.com/office/drawing/2014/main" id="{5FF4511A-3F56-5448-FC9A-C3171494A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7777C-4EB2-6BC0-95F9-22402F2E717B}"/>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2423269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Microsoft YaHei"/>
                <a:ea typeface="Microsoft YaHei"/>
                <a:cs typeface="Microsoft YaHei"/>
                <a:sym typeface="Microsoft YaHei"/>
              </a:defRPr>
            </a:lvl1pPr>
            <a:lvl2pPr marL="914400" lvl="1" indent="-381000" algn="l">
              <a:lnSpc>
                <a:spcPct val="90000"/>
              </a:lnSpc>
              <a:spcBef>
                <a:spcPts val="500"/>
              </a:spcBef>
              <a:spcAft>
                <a:spcPts val="0"/>
              </a:spcAft>
              <a:buClr>
                <a:schemeClr val="dk1"/>
              </a:buClr>
              <a:buSzPts val="2400"/>
              <a:buChar char="•"/>
              <a:defRPr>
                <a:latin typeface="Microsoft YaHei"/>
                <a:ea typeface="Microsoft YaHei"/>
                <a:cs typeface="Microsoft YaHei"/>
                <a:sym typeface="Microsoft YaHei"/>
              </a:defRPr>
            </a:lvl2pPr>
            <a:lvl3pPr marL="1371600" lvl="2" indent="-355600" algn="l">
              <a:lnSpc>
                <a:spcPct val="90000"/>
              </a:lnSpc>
              <a:spcBef>
                <a:spcPts val="500"/>
              </a:spcBef>
              <a:spcAft>
                <a:spcPts val="0"/>
              </a:spcAft>
              <a:buClr>
                <a:schemeClr val="dk1"/>
              </a:buClr>
              <a:buSzPts val="2000"/>
              <a:buChar char="•"/>
              <a:defRPr>
                <a:latin typeface="Microsoft YaHei"/>
                <a:ea typeface="Microsoft YaHei"/>
                <a:cs typeface="Microsoft YaHei"/>
                <a:sym typeface="Microsoft YaHei"/>
              </a:defRPr>
            </a:lvl3pPr>
            <a:lvl4pPr marL="1828800" lvl="3" indent="-342900" algn="l">
              <a:lnSpc>
                <a:spcPct val="90000"/>
              </a:lnSpc>
              <a:spcBef>
                <a:spcPts val="500"/>
              </a:spcBef>
              <a:spcAft>
                <a:spcPts val="0"/>
              </a:spcAft>
              <a:buClr>
                <a:schemeClr val="dk1"/>
              </a:buClr>
              <a:buSzPts val="1800"/>
              <a:buChar char="•"/>
              <a:defRPr>
                <a:latin typeface="Microsoft YaHei"/>
                <a:ea typeface="Microsoft YaHei"/>
                <a:cs typeface="Microsoft YaHei"/>
                <a:sym typeface="Microsoft YaHei"/>
              </a:defRPr>
            </a:lvl4pPr>
            <a:lvl5pPr marL="2286000" lvl="4" indent="-342900" algn="l">
              <a:lnSpc>
                <a:spcPct val="90000"/>
              </a:lnSpc>
              <a:spcBef>
                <a:spcPts val="500"/>
              </a:spcBef>
              <a:spcAft>
                <a:spcPts val="0"/>
              </a:spcAft>
              <a:buClr>
                <a:schemeClr val="dk1"/>
              </a:buClr>
              <a:buSzPts val="1800"/>
              <a:buChar char="•"/>
              <a:defRPr>
                <a:latin typeface="Microsoft YaHei"/>
                <a:ea typeface="Microsoft YaHei"/>
                <a:cs typeface="Microsoft YaHei"/>
                <a:sym typeface="Microsoft YaHe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4"/>
          <p:cNvSpPr/>
          <p:nvPr/>
        </p:nvSpPr>
        <p:spPr>
          <a:xfrm>
            <a:off x="0" y="1"/>
            <a:ext cx="12192000" cy="766119"/>
          </a:xfrm>
          <a:prstGeom prst="rect">
            <a:avLst/>
          </a:prstGeom>
          <a:solidFill>
            <a:srgbClr val="0177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24882" y="56438"/>
            <a:ext cx="893756" cy="653242"/>
          </a:xfrm>
          <a:prstGeom prst="rect">
            <a:avLst/>
          </a:prstGeom>
          <a:noFill/>
          <a:ln>
            <a:noFill/>
          </a:ln>
        </p:spPr>
      </p:pic>
    </p:spTree>
    <p:extLst>
      <p:ext uri="{BB962C8B-B14F-4D97-AF65-F5344CB8AC3E}">
        <p14:creationId xmlns:p14="http://schemas.microsoft.com/office/powerpoint/2010/main" val="2433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AD0B-15F2-BFE0-9595-0FF44DBA3C3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94AE8F-1B58-1BA5-48D8-30FBE8E57C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140D53-0F2C-1091-2CD6-6D5DE659F32B}"/>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5" name="Footer Placeholder 4">
            <a:extLst>
              <a:ext uri="{FF2B5EF4-FFF2-40B4-BE49-F238E27FC236}">
                <a16:creationId xmlns:a16="http://schemas.microsoft.com/office/drawing/2014/main" id="{DD7AB765-1127-EE6A-6013-059A30F15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8F724-ABC7-679D-EE33-BBCC96D261F4}"/>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79301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9033-4D6E-DAD2-53A1-FD623754A6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87E74F-D1AB-481A-F70D-068056D33F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F2B160-17F8-AA91-DD49-FBAEA6CF2709}"/>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5" name="Footer Placeholder 4">
            <a:extLst>
              <a:ext uri="{FF2B5EF4-FFF2-40B4-BE49-F238E27FC236}">
                <a16:creationId xmlns:a16="http://schemas.microsoft.com/office/drawing/2014/main" id="{921BC16F-2EA9-D1A8-640F-93787DDFB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3612B-2535-8BE6-76BA-6C65008CF8DC}"/>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380341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F7A6-E8A3-5570-ACA8-BECAEDD61EE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6391CE-AA00-C08A-70D5-3482BBCDA57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FD432B-1C18-9E51-E57E-BB0BA9207E8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51C1BB2-A02E-AEE1-BF4E-C86F349D14EF}"/>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6" name="Footer Placeholder 5">
            <a:extLst>
              <a:ext uri="{FF2B5EF4-FFF2-40B4-BE49-F238E27FC236}">
                <a16:creationId xmlns:a16="http://schemas.microsoft.com/office/drawing/2014/main" id="{1C9E66DB-C77C-796E-C186-0CB306326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971BC-187D-46D3-EF2F-EEA6D3778BCC}"/>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104084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5453-49C8-3840-F310-7DEB0823D3B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7A0BC9-18E2-1FE0-D4CE-9CC32C182B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F556840-3302-5F17-6063-24662D9B19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E11A99-6593-357D-4C5A-B4B49AE49C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3FF4846-50E6-B5EB-94FC-42AA1D5B00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33F37D0-B138-3CEF-4E80-CBDEE9C737CC}"/>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8" name="Footer Placeholder 7">
            <a:extLst>
              <a:ext uri="{FF2B5EF4-FFF2-40B4-BE49-F238E27FC236}">
                <a16:creationId xmlns:a16="http://schemas.microsoft.com/office/drawing/2014/main" id="{B4FA99A5-97B1-51F9-7612-8D5F41FD36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1E4A8B-4FE5-00D3-863A-DB5C2163A5E8}"/>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305330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04AE-F44E-F40D-9D9D-9F447D59224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1E67C3D-8D3A-6B53-8654-45B8AA585B6E}"/>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4" name="Footer Placeholder 3">
            <a:extLst>
              <a:ext uri="{FF2B5EF4-FFF2-40B4-BE49-F238E27FC236}">
                <a16:creationId xmlns:a16="http://schemas.microsoft.com/office/drawing/2014/main" id="{3115087C-A474-FD43-33AF-DE62ACE194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183330-563C-CBF8-69AB-FC23CD9EB642}"/>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134635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92644-71FD-3763-EE0D-F76104D5428F}"/>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3" name="Footer Placeholder 2">
            <a:extLst>
              <a:ext uri="{FF2B5EF4-FFF2-40B4-BE49-F238E27FC236}">
                <a16:creationId xmlns:a16="http://schemas.microsoft.com/office/drawing/2014/main" id="{9096F857-4839-1B18-57E8-2CBFBC4CB5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419793-5A56-2525-A15E-329747A36F6F}"/>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97688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ECF0-539D-7E87-D828-E1E8551D48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C8B6401-0F05-12F9-A8D9-DBF342222A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978C5F-5D59-872A-2F77-56FEBF6E9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3B1F09-8DE4-AF83-8159-4A39EE392262}"/>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6" name="Footer Placeholder 5">
            <a:extLst>
              <a:ext uri="{FF2B5EF4-FFF2-40B4-BE49-F238E27FC236}">
                <a16:creationId xmlns:a16="http://schemas.microsoft.com/office/drawing/2014/main" id="{F3EF88FC-16CB-982D-E79D-E697131B1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CCFE1-17CC-DCF2-C4FD-1A56B0E6BF32}"/>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3527825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B13-44CA-0AE9-8D94-EA09D57790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C8C3C7-78C0-02E2-8EC6-B54DC6B716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7E943-7768-248F-058F-98815F895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3DBEF2-3873-8C4D-1073-0AA028314253}"/>
              </a:ext>
            </a:extLst>
          </p:cNvPr>
          <p:cNvSpPr>
            <a:spLocks noGrp="1"/>
          </p:cNvSpPr>
          <p:nvPr>
            <p:ph type="dt" sz="half" idx="10"/>
          </p:nvPr>
        </p:nvSpPr>
        <p:spPr/>
        <p:txBody>
          <a:bodyPr/>
          <a:lstStyle/>
          <a:p>
            <a:fld id="{44F7E602-757E-EA4F-BE03-B615A15CA243}" type="datetimeFigureOut">
              <a:rPr lang="en-US" smtClean="0"/>
              <a:t>6/3/25</a:t>
            </a:fld>
            <a:endParaRPr lang="en-US"/>
          </a:p>
        </p:txBody>
      </p:sp>
      <p:sp>
        <p:nvSpPr>
          <p:cNvPr id="6" name="Footer Placeholder 5">
            <a:extLst>
              <a:ext uri="{FF2B5EF4-FFF2-40B4-BE49-F238E27FC236}">
                <a16:creationId xmlns:a16="http://schemas.microsoft.com/office/drawing/2014/main" id="{9021CB43-ED15-4457-1CFE-7777A4539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BD618-55CE-29C8-7440-45BBF6A93304}"/>
              </a:ext>
            </a:extLst>
          </p:cNvPr>
          <p:cNvSpPr>
            <a:spLocks noGrp="1"/>
          </p:cNvSpPr>
          <p:nvPr>
            <p:ph type="sldNum" sz="quarter" idx="12"/>
          </p:nvPr>
        </p:nvSpPr>
        <p:spPr/>
        <p:txBody>
          <a:bodyPr/>
          <a:lstStyle/>
          <a:p>
            <a:fld id="{1240CE3C-BD6F-9849-ADB6-8BF993842B67}" type="slidenum">
              <a:rPr lang="en-US" smtClean="0"/>
              <a:t>‹#›</a:t>
            </a:fld>
            <a:endParaRPr lang="en-US"/>
          </a:p>
        </p:txBody>
      </p:sp>
    </p:spTree>
    <p:extLst>
      <p:ext uri="{BB962C8B-B14F-4D97-AF65-F5344CB8AC3E}">
        <p14:creationId xmlns:p14="http://schemas.microsoft.com/office/powerpoint/2010/main" val="426557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2C3B0F-7E5F-4B85-1839-851EBFD2F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53696C-2E48-1196-DDBD-3C1BAE7E8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AD7D31-50F4-5610-952B-8B23D2DC9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F7E602-757E-EA4F-BE03-B615A15CA243}" type="datetimeFigureOut">
              <a:rPr lang="en-US" smtClean="0"/>
              <a:t>6/3/25</a:t>
            </a:fld>
            <a:endParaRPr lang="en-US"/>
          </a:p>
        </p:txBody>
      </p:sp>
      <p:sp>
        <p:nvSpPr>
          <p:cNvPr id="5" name="Footer Placeholder 4">
            <a:extLst>
              <a:ext uri="{FF2B5EF4-FFF2-40B4-BE49-F238E27FC236}">
                <a16:creationId xmlns:a16="http://schemas.microsoft.com/office/drawing/2014/main" id="{187BEBBD-8A2D-F2AF-5529-E8B33290F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3FC798-4053-9F02-9F16-1B03E864D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40CE3C-BD6F-9849-ADB6-8BF993842B67}" type="slidenum">
              <a:rPr lang="en-US" smtClean="0"/>
              <a:t>‹#›</a:t>
            </a:fld>
            <a:endParaRPr lang="en-US"/>
          </a:p>
        </p:txBody>
      </p:sp>
    </p:spTree>
    <p:extLst>
      <p:ext uri="{BB962C8B-B14F-4D97-AF65-F5344CB8AC3E}">
        <p14:creationId xmlns:p14="http://schemas.microsoft.com/office/powerpoint/2010/main" val="3770979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jpeg"/><Relationship Id="rId7" Type="http://schemas.openxmlformats.org/officeDocument/2006/relationships/image" Target="../media/image37.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tif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gif"/><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tiff"/><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tiff"/><Relationship Id="rId4" Type="http://schemas.openxmlformats.org/officeDocument/2006/relationships/image" Target="../media/image75.jpeg"/><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tiff"/><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38.tiff"/><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tiff"/><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tif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8.tiff"/><Relationship Id="rId7" Type="http://schemas.openxmlformats.org/officeDocument/2006/relationships/image" Target="../media/image126.png"/><Relationship Id="rId2" Type="http://schemas.openxmlformats.org/officeDocument/2006/relationships/image" Target="../media/image117.tiff"/><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tiff"/><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2.tiff"/><Relationship Id="rId1" Type="http://schemas.openxmlformats.org/officeDocument/2006/relationships/slideLayout" Target="../slideLayouts/slideLayout2.xml"/><Relationship Id="rId4" Type="http://schemas.openxmlformats.org/officeDocument/2006/relationships/image" Target="../media/image128.tiff"/></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hydrology.soton.ac.uk/training.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338467-E75F-41A9-2883-C0DED9956D2D}"/>
              </a:ext>
            </a:extLst>
          </p:cNvPr>
          <p:cNvSpPr txBox="1"/>
          <p:nvPr/>
        </p:nvSpPr>
        <p:spPr>
          <a:xfrm>
            <a:off x="1360714" y="1120676"/>
            <a:ext cx="9470572" cy="501675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ptos" panose="020B0004020202020204" pitchFamily="34" charset="0"/>
              </a:rPr>
              <a:t>Introduction to the training</a:t>
            </a: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r>
              <a:rPr lang="en-US" sz="2000" dirty="0">
                <a:latin typeface="Aptos" panose="020B0004020202020204" pitchFamily="34" charset="0"/>
              </a:rPr>
              <a:t>Lecture 1 – Introduction to the </a:t>
            </a:r>
            <a:r>
              <a:rPr lang="en-US" sz="2000" dirty="0" err="1">
                <a:latin typeface="Aptos" panose="020B0004020202020204" pitchFamily="34" charset="0"/>
              </a:rPr>
              <a:t>BuPuSa</a:t>
            </a:r>
            <a:r>
              <a:rPr lang="en-US" sz="2000" dirty="0">
                <a:latin typeface="Aptos" panose="020B0004020202020204" pitchFamily="34" charset="0"/>
              </a:rPr>
              <a:t>-FDM and its potential use</a:t>
            </a: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r>
              <a:rPr lang="en-US" sz="2000" dirty="0">
                <a:latin typeface="Aptos" panose="020B0004020202020204" pitchFamily="34" charset="0"/>
              </a:rPr>
              <a:t>Lecture 2 – Overview of data, models and methods, validation</a:t>
            </a: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r>
              <a:rPr lang="en-US" sz="2000" dirty="0">
                <a:latin typeface="Aptos" panose="020B0004020202020204" pitchFamily="34" charset="0"/>
              </a:rPr>
              <a:t>Lecture 3 – Flood and drought monitoring concepts and methods</a:t>
            </a: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r>
              <a:rPr lang="en-US" sz="2000" dirty="0">
                <a:latin typeface="Aptos" panose="020B0004020202020204" pitchFamily="34" charset="0"/>
              </a:rPr>
              <a:t>Lecture 4 – Flood and drought forecasting concepts and methods</a:t>
            </a: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r>
              <a:rPr lang="en-US" sz="2000" dirty="0">
                <a:latin typeface="Aptos" panose="020B0004020202020204" pitchFamily="34" charset="0"/>
              </a:rPr>
              <a:t>Self-guided exercises</a:t>
            </a: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r>
              <a:rPr lang="en-US" sz="2000" dirty="0">
                <a:latin typeface="Aptos" panose="020B0004020202020204" pitchFamily="34" charset="0"/>
              </a:rPr>
              <a:t>Feedback and way forward</a:t>
            </a: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endParaRPr lang="en-US" sz="2000" dirty="0">
              <a:latin typeface="Aptos" panose="020B0004020202020204" pitchFamily="34" charset="0"/>
            </a:endParaRPr>
          </a:p>
          <a:p>
            <a:pPr marL="285750" indent="-285750">
              <a:buFont typeface="Arial" panose="020B0604020202020204" pitchFamily="34" charset="0"/>
              <a:buChar char="•"/>
            </a:pPr>
            <a:endParaRPr lang="en-US" sz="2000" dirty="0">
              <a:latin typeface="Aptos" panose="020B0004020202020204" pitchFamily="34" charset="0"/>
            </a:endParaRPr>
          </a:p>
        </p:txBody>
      </p:sp>
      <p:sp>
        <p:nvSpPr>
          <p:cNvPr id="7" name="Google Shape;157;p19">
            <a:extLst>
              <a:ext uri="{FF2B5EF4-FFF2-40B4-BE49-F238E27FC236}">
                <a16:creationId xmlns:a16="http://schemas.microsoft.com/office/drawing/2014/main" id="{35A5ECB6-E314-9177-8D0D-617B7AD9AE4A}"/>
              </a:ext>
            </a:extLst>
          </p:cNvPr>
          <p:cNvSpPr/>
          <p:nvPr/>
        </p:nvSpPr>
        <p:spPr>
          <a:xfrm>
            <a:off x="2728164" y="89182"/>
            <a:ext cx="672961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Aptos" panose="020B0004020202020204" pitchFamily="34" charset="0"/>
                <a:ea typeface="Arial"/>
                <a:cs typeface="Arial"/>
                <a:sym typeface="Arial"/>
              </a:rPr>
              <a:t>Overview of the Training</a:t>
            </a:r>
            <a:endParaRPr b="1" dirty="0">
              <a:latin typeface="Aptos" panose="020B0004020202020204" pitchFamily="34" charset="0"/>
            </a:endParaRPr>
          </a:p>
        </p:txBody>
      </p:sp>
    </p:spTree>
    <p:extLst>
      <p:ext uri="{BB962C8B-B14F-4D97-AF65-F5344CB8AC3E}">
        <p14:creationId xmlns:p14="http://schemas.microsoft.com/office/powerpoint/2010/main" val="2859878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Title">
            <a:extLst>
              <a:ext uri="{FF2B5EF4-FFF2-40B4-BE49-F238E27FC236}">
                <a16:creationId xmlns:a16="http://schemas.microsoft.com/office/drawing/2014/main" id="{401AA109-100E-38D9-0153-20A173DF6B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47251" y="82966"/>
            <a:ext cx="4372187" cy="1410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3F5DD8-A786-4497-46A6-27C783F9AA0B}"/>
              </a:ext>
            </a:extLst>
          </p:cNvPr>
          <p:cNvSpPr txBox="1"/>
          <p:nvPr/>
        </p:nvSpPr>
        <p:spPr>
          <a:xfrm>
            <a:off x="449544" y="61775"/>
            <a:ext cx="3111074" cy="1243584"/>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3200" b="1" dirty="0">
                <a:solidFill>
                  <a:srgbClr val="455765"/>
                </a:solidFill>
                <a:latin typeface="Aptos" panose="020B0004020202020204" pitchFamily="34" charset="0"/>
                <a:cs typeface="Arial" panose="020B0604020202020204" pitchFamily="34" charset="0"/>
              </a:rPr>
              <a:t>Who we are</a:t>
            </a:r>
          </a:p>
        </p:txBody>
      </p:sp>
      <p:sp>
        <p:nvSpPr>
          <p:cNvPr id="10" name="TextBox 9">
            <a:extLst>
              <a:ext uri="{FF2B5EF4-FFF2-40B4-BE49-F238E27FC236}">
                <a16:creationId xmlns:a16="http://schemas.microsoft.com/office/drawing/2014/main" id="{CFB54260-C9A5-4124-49AF-987AA43F19FB}"/>
              </a:ext>
            </a:extLst>
          </p:cNvPr>
          <p:cNvSpPr txBox="1"/>
          <p:nvPr/>
        </p:nvSpPr>
        <p:spPr>
          <a:xfrm>
            <a:off x="328044" y="1762111"/>
            <a:ext cx="8366646" cy="3323987"/>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GB" b="0" i="0" u="none" strike="noStrike" dirty="0">
                <a:solidFill>
                  <a:srgbClr val="000000"/>
                </a:solidFill>
                <a:effectLst/>
                <a:latin typeface="Aptos" panose="020B0004020202020204" pitchFamily="34" charset="0"/>
              </a:rPr>
              <a:t>Princeton Climate Institute (PCI) is a non-profit organisation whose missions is to organise global research in hydrology and climate science to benefit governments and populations in need. </a:t>
            </a:r>
          </a:p>
          <a:p>
            <a:pPr marL="285750" indent="-285750">
              <a:spcAft>
                <a:spcPts val="1200"/>
              </a:spcAft>
              <a:buFont typeface="Arial" panose="020B0604020202020204" pitchFamily="34" charset="0"/>
              <a:buChar char="•"/>
            </a:pPr>
            <a:r>
              <a:rPr lang="en-GB" b="0" i="0" u="none" strike="noStrike" dirty="0">
                <a:solidFill>
                  <a:srgbClr val="000000"/>
                </a:solidFill>
                <a:effectLst/>
                <a:latin typeface="Aptos" panose="020B0004020202020204" pitchFamily="34" charset="0"/>
              </a:rPr>
              <a:t>PCI brings together scientists and experts from around the world to shed light on water and climate risks and to work with NGOs and government agencies to mitigate those risks.</a:t>
            </a:r>
            <a:endParaRPr lang="en-US" dirty="0">
              <a:latin typeface="Aptos" panose="020B0004020202020204" pitchFamily="34" charset="0"/>
            </a:endParaRPr>
          </a:p>
          <a:p>
            <a:pPr marL="285750" indent="-285750">
              <a:spcAft>
                <a:spcPts val="1200"/>
              </a:spcAft>
              <a:buFont typeface="Arial" panose="020B0604020202020204" pitchFamily="34" charset="0"/>
              <a:buChar char="•"/>
            </a:pPr>
            <a:r>
              <a:rPr lang="en-GB" b="0" i="0" u="none" strike="noStrike" dirty="0">
                <a:solidFill>
                  <a:srgbClr val="000000"/>
                </a:solidFill>
                <a:effectLst/>
                <a:latin typeface="Aptos" panose="020B0004020202020204" pitchFamily="34" charset="0"/>
              </a:rPr>
              <a:t>PCI was founded in 2020 by Prof. Justin Sheffield, Prof. Eric F. Wood, Prof. John Kimball, Catherine </a:t>
            </a:r>
            <a:r>
              <a:rPr lang="en-GB" b="0" i="0" u="none" strike="noStrike" dirty="0" err="1">
                <a:solidFill>
                  <a:srgbClr val="000000"/>
                </a:solidFill>
                <a:effectLst/>
                <a:latin typeface="Aptos" panose="020B0004020202020204" pitchFamily="34" charset="0"/>
              </a:rPr>
              <a:t>McVay</a:t>
            </a:r>
            <a:r>
              <a:rPr lang="en-GB" b="0" i="0" u="none" strike="noStrike" dirty="0">
                <a:solidFill>
                  <a:srgbClr val="000000"/>
                </a:solidFill>
                <a:effectLst/>
                <a:latin typeface="Aptos" panose="020B0004020202020204" pitchFamily="34" charset="0"/>
              </a:rPr>
              <a:t> Hughes, and </a:t>
            </a:r>
            <a:r>
              <a:rPr lang="en-GB" b="0" i="0" u="none" strike="noStrike" dirty="0" err="1">
                <a:solidFill>
                  <a:srgbClr val="000000"/>
                </a:solidFill>
                <a:effectLst/>
                <a:latin typeface="Aptos" panose="020B0004020202020204" pitchFamily="34" charset="0"/>
              </a:rPr>
              <a:t>Dr.</a:t>
            </a:r>
            <a:r>
              <a:rPr lang="en-GB" b="0" i="0" u="none" strike="noStrike" dirty="0">
                <a:solidFill>
                  <a:srgbClr val="000000"/>
                </a:solidFill>
                <a:effectLst/>
                <a:latin typeface="Aptos" panose="020B0004020202020204" pitchFamily="34" charset="0"/>
              </a:rPr>
              <a:t> Tony </a:t>
            </a:r>
            <a:r>
              <a:rPr lang="en-GB" b="0" i="0" u="none" strike="noStrike" dirty="0" err="1">
                <a:solidFill>
                  <a:srgbClr val="000000"/>
                </a:solidFill>
                <a:effectLst/>
                <a:latin typeface="Aptos" panose="020B0004020202020204" pitchFamily="34" charset="0"/>
              </a:rPr>
              <a:t>Busalacchi</a:t>
            </a:r>
            <a:r>
              <a:rPr lang="en-GB" dirty="0">
                <a:solidFill>
                  <a:srgbClr val="000000"/>
                </a:solidFill>
                <a:latin typeface="Aptos" panose="020B0004020202020204" pitchFamily="34" charset="0"/>
              </a:rPr>
              <a:t>.</a:t>
            </a:r>
            <a:endParaRPr lang="en-GB" b="0" i="0" u="none" strike="noStrike" dirty="0">
              <a:solidFill>
                <a:srgbClr val="000000"/>
              </a:solidFill>
              <a:effectLst/>
              <a:latin typeface="Aptos" panose="020B0004020202020204" pitchFamily="34" charset="0"/>
            </a:endParaRPr>
          </a:p>
          <a:p>
            <a:pPr marL="285750" indent="-285750">
              <a:spcAft>
                <a:spcPts val="1200"/>
              </a:spcAft>
              <a:buFont typeface="Arial" panose="020B0604020202020204" pitchFamily="34" charset="0"/>
              <a:buChar char="•"/>
            </a:pPr>
            <a:r>
              <a:rPr lang="en-GB" b="0" i="0" u="none" strike="noStrike" dirty="0">
                <a:solidFill>
                  <a:srgbClr val="000000"/>
                </a:solidFill>
                <a:effectLst/>
                <a:latin typeface="Aptos" panose="020B0004020202020204" pitchFamily="34" charset="0"/>
              </a:rPr>
              <a:t>The board of directors also includes Prof. Jean-Marie </a:t>
            </a:r>
            <a:r>
              <a:rPr lang="en-GB" b="0" i="0" u="none" strike="noStrike" dirty="0" err="1">
                <a:solidFill>
                  <a:srgbClr val="000000"/>
                </a:solidFill>
                <a:effectLst/>
                <a:latin typeface="Aptos" panose="020B0004020202020204" pitchFamily="34" charset="0"/>
              </a:rPr>
              <a:t>Kileshye</a:t>
            </a:r>
            <a:r>
              <a:rPr lang="en-GB" b="0" i="0" u="none" strike="noStrike" dirty="0">
                <a:solidFill>
                  <a:srgbClr val="000000"/>
                </a:solidFill>
                <a:effectLst/>
                <a:latin typeface="Aptos" panose="020B0004020202020204" pitchFamily="34" charset="0"/>
              </a:rPr>
              <a:t> </a:t>
            </a:r>
            <a:r>
              <a:rPr lang="en-GB" b="0" i="0" u="none" strike="noStrike" dirty="0" err="1">
                <a:solidFill>
                  <a:srgbClr val="000000"/>
                </a:solidFill>
                <a:effectLst/>
                <a:latin typeface="Aptos" panose="020B0004020202020204" pitchFamily="34" charset="0"/>
              </a:rPr>
              <a:t>Onema</a:t>
            </a:r>
            <a:r>
              <a:rPr lang="en-GB" b="0" i="0" u="none" strike="noStrike" dirty="0">
                <a:solidFill>
                  <a:srgbClr val="000000"/>
                </a:solidFill>
                <a:effectLst/>
                <a:latin typeface="Aptos" panose="020B0004020202020204" pitchFamily="34" charset="0"/>
              </a:rPr>
              <a:t>, from the University of Lubumbashi, DR Congo.</a:t>
            </a:r>
          </a:p>
        </p:txBody>
      </p:sp>
      <p:pic>
        <p:nvPicPr>
          <p:cNvPr id="2050" name="Picture 2" descr="Princeton, NJ">
            <a:extLst>
              <a:ext uri="{FF2B5EF4-FFF2-40B4-BE49-F238E27FC236}">
                <a16:creationId xmlns:a16="http://schemas.microsoft.com/office/drawing/2014/main" id="{AE8F2FBF-E607-5172-B462-D4D8F03990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1" t="8421" r="2668" b="2618"/>
          <a:stretch/>
        </p:blipFill>
        <p:spPr bwMode="auto">
          <a:xfrm>
            <a:off x="8737441" y="1762111"/>
            <a:ext cx="3145971" cy="29826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50FEA6-1F36-E5D8-FCEB-E73DF65E1298}"/>
              </a:ext>
            </a:extLst>
          </p:cNvPr>
          <p:cNvPicPr>
            <a:picLocks noChangeAspect="1"/>
          </p:cNvPicPr>
          <p:nvPr/>
        </p:nvPicPr>
        <p:blipFill>
          <a:blip r:embed="rId4"/>
          <a:stretch>
            <a:fillRect/>
          </a:stretch>
        </p:blipFill>
        <p:spPr>
          <a:xfrm>
            <a:off x="390025" y="5354484"/>
            <a:ext cx="1371600" cy="1308100"/>
          </a:xfrm>
          <a:prstGeom prst="rect">
            <a:avLst/>
          </a:prstGeom>
        </p:spPr>
      </p:pic>
      <p:pic>
        <p:nvPicPr>
          <p:cNvPr id="7" name="Picture 6" descr="A person wearing sunglasses smiling&#10;&#10;Description automatically generated">
            <a:extLst>
              <a:ext uri="{FF2B5EF4-FFF2-40B4-BE49-F238E27FC236}">
                <a16:creationId xmlns:a16="http://schemas.microsoft.com/office/drawing/2014/main" id="{DA81C013-6B72-4719-773B-B10C7E194B36}"/>
              </a:ext>
            </a:extLst>
          </p:cNvPr>
          <p:cNvPicPr>
            <a:picLocks noChangeAspect="1"/>
          </p:cNvPicPr>
          <p:nvPr/>
        </p:nvPicPr>
        <p:blipFill>
          <a:blip r:embed="rId5"/>
          <a:stretch>
            <a:fillRect/>
          </a:stretch>
        </p:blipFill>
        <p:spPr>
          <a:xfrm>
            <a:off x="1775277" y="5353349"/>
            <a:ext cx="1371601" cy="1310369"/>
          </a:xfrm>
          <a:prstGeom prst="rect">
            <a:avLst/>
          </a:prstGeom>
        </p:spPr>
      </p:pic>
      <p:pic>
        <p:nvPicPr>
          <p:cNvPr id="11" name="Picture 10">
            <a:extLst>
              <a:ext uri="{FF2B5EF4-FFF2-40B4-BE49-F238E27FC236}">
                <a16:creationId xmlns:a16="http://schemas.microsoft.com/office/drawing/2014/main" id="{AC493025-F282-3B57-13C0-0F2D187C14BD}"/>
              </a:ext>
            </a:extLst>
          </p:cNvPr>
          <p:cNvPicPr>
            <a:picLocks noChangeAspect="1"/>
          </p:cNvPicPr>
          <p:nvPr/>
        </p:nvPicPr>
        <p:blipFill>
          <a:blip r:embed="rId6"/>
          <a:stretch>
            <a:fillRect/>
          </a:stretch>
        </p:blipFill>
        <p:spPr>
          <a:xfrm>
            <a:off x="3160530" y="5353348"/>
            <a:ext cx="1417937" cy="1310369"/>
          </a:xfrm>
          <a:prstGeom prst="rect">
            <a:avLst/>
          </a:prstGeom>
        </p:spPr>
      </p:pic>
      <p:pic>
        <p:nvPicPr>
          <p:cNvPr id="3074" name="Picture 2" descr="Antonio J. Busalacchi">
            <a:extLst>
              <a:ext uri="{FF2B5EF4-FFF2-40B4-BE49-F238E27FC236}">
                <a16:creationId xmlns:a16="http://schemas.microsoft.com/office/drawing/2014/main" id="{9FD97065-D69B-524A-8114-7CCF388FCE6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8598"/>
          <a:stretch/>
        </p:blipFill>
        <p:spPr bwMode="auto">
          <a:xfrm>
            <a:off x="5977372" y="5347803"/>
            <a:ext cx="1305181" cy="1295226"/>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149359-7061-51C4-4557-9F852F098A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551" t="1195" r="15458" b="21739"/>
          <a:stretch/>
        </p:blipFill>
        <p:spPr bwMode="auto">
          <a:xfrm>
            <a:off x="7432260" y="5325385"/>
            <a:ext cx="1305181" cy="1306435"/>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EXCLUSIVE: CB1 chairwoman Catherine McVay Hughes not seeking reelection |  amNewYork">
            <a:extLst>
              <a:ext uri="{FF2B5EF4-FFF2-40B4-BE49-F238E27FC236}">
                <a16:creationId xmlns:a16="http://schemas.microsoft.com/office/drawing/2014/main" id="{09181DD1-63FD-C3E9-4385-5EEF90BBCA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924" b="16416"/>
          <a:stretch/>
        </p:blipFill>
        <p:spPr bwMode="auto">
          <a:xfrm>
            <a:off x="4656866" y="5382077"/>
            <a:ext cx="1176479" cy="124974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957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E7A5C-C858-BC44-A06D-07C8B67EAC60}"/>
              </a:ext>
            </a:extLst>
          </p:cNvPr>
          <p:cNvSpPr txBox="1"/>
          <p:nvPr/>
        </p:nvSpPr>
        <p:spPr>
          <a:xfrm>
            <a:off x="110169" y="890666"/>
            <a:ext cx="6081311" cy="5709255"/>
          </a:xfrm>
          <a:prstGeom prst="rect">
            <a:avLst/>
          </a:prstGeom>
          <a:noFill/>
        </p:spPr>
        <p:txBody>
          <a:bodyPr wrap="square" rtlCol="0">
            <a:spAutoFit/>
          </a:bodyPr>
          <a:lstStyle/>
          <a:p>
            <a:pPr>
              <a:spcAft>
                <a:spcPts val="600"/>
              </a:spcAft>
            </a:pPr>
            <a:r>
              <a:rPr lang="en-US" i="1" dirty="0">
                <a:latin typeface="Aptos" panose="020B0004020202020204" pitchFamily="34" charset="0"/>
                <a:cs typeface="Arial" panose="020B0604020202020204" pitchFamily="34" charset="0"/>
              </a:rPr>
              <a:t>Water is key to climate adaptation and mitigation, equitable and sustainable development</a:t>
            </a:r>
          </a:p>
          <a:p>
            <a:pPr>
              <a:spcAft>
                <a:spcPts val="600"/>
              </a:spcAft>
            </a:pPr>
            <a:endParaRPr lang="en-US" dirty="0">
              <a:latin typeface="Aptos" panose="020B0004020202020204" pitchFamily="34" charset="0"/>
              <a:cs typeface="Arial" panose="020B0604020202020204" pitchFamily="34" charset="0"/>
            </a:endParaRPr>
          </a:p>
          <a:p>
            <a:pPr>
              <a:spcAft>
                <a:spcPts val="600"/>
              </a:spcAft>
            </a:pPr>
            <a:r>
              <a:rPr lang="en-US" dirty="0">
                <a:latin typeface="Aptos" panose="020B0004020202020204" pitchFamily="34" charset="0"/>
                <a:cs typeface="Arial" panose="020B0604020202020204" pitchFamily="34" charset="0"/>
              </a:rPr>
              <a:t>There are several challenges:</a:t>
            </a:r>
          </a:p>
          <a:p>
            <a:pPr marL="285750" indent="-285750">
              <a:spcAft>
                <a:spcPts val="600"/>
              </a:spcAft>
              <a:buFontTx/>
              <a:buChar char="-"/>
            </a:pPr>
            <a:r>
              <a:rPr lang="en-US" sz="1400" dirty="0">
                <a:latin typeface="Aptos" panose="020B0004020202020204" pitchFamily="34" charset="0"/>
                <a:cs typeface="Arial" panose="020B0604020202020204" pitchFamily="34" charset="0"/>
              </a:rPr>
              <a:t>Increasing demand, e.g. population growth, urbanization, development</a:t>
            </a:r>
          </a:p>
          <a:p>
            <a:pPr marL="285750" indent="-285750">
              <a:spcAft>
                <a:spcPts val="600"/>
              </a:spcAft>
              <a:buFontTx/>
              <a:buChar char="-"/>
            </a:pPr>
            <a:r>
              <a:rPr lang="en-US" sz="1400" dirty="0">
                <a:latin typeface="Aptos" panose="020B0004020202020204" pitchFamily="34" charset="0"/>
                <a:cs typeface="Arial" panose="020B0604020202020204" pitchFamily="34" charset="0"/>
              </a:rPr>
              <a:t>More frequent and extreme hydrological events under climate change</a:t>
            </a:r>
          </a:p>
          <a:p>
            <a:pPr marL="285750" indent="-285750">
              <a:spcAft>
                <a:spcPts val="600"/>
              </a:spcAft>
              <a:buFontTx/>
              <a:buChar char="-"/>
            </a:pPr>
            <a:r>
              <a:rPr lang="en-US" sz="1400" dirty="0">
                <a:latin typeface="Aptos" panose="020B0004020202020204" pitchFamily="34" charset="0"/>
                <a:cs typeface="Arial" panose="020B0604020202020204" pitchFamily="34" charset="0"/>
              </a:rPr>
              <a:t>Impacting on the poorest and most vulnerable</a:t>
            </a:r>
          </a:p>
          <a:p>
            <a:pPr marL="285750" indent="-285750">
              <a:spcAft>
                <a:spcPts val="600"/>
              </a:spcAft>
              <a:buFontTx/>
              <a:buChar char="-"/>
            </a:pPr>
            <a:r>
              <a:rPr lang="en-US" sz="1400" dirty="0">
                <a:latin typeface="Aptos" panose="020B0004020202020204" pitchFamily="34" charset="0"/>
                <a:cs typeface="Arial" panose="020B0604020202020204" pitchFamily="34" charset="0"/>
              </a:rPr>
              <a:t>Over-exploitation of water, but under-exploitation in developing regions</a:t>
            </a:r>
            <a:endParaRPr lang="en-US" dirty="0">
              <a:latin typeface="Aptos" panose="020B0004020202020204" pitchFamily="34" charset="0"/>
              <a:cs typeface="Arial" panose="020B0604020202020204" pitchFamily="34" charset="0"/>
            </a:endParaRPr>
          </a:p>
          <a:p>
            <a:pPr>
              <a:spcBef>
                <a:spcPts val="600"/>
              </a:spcBef>
              <a:spcAft>
                <a:spcPts val="600"/>
              </a:spcAft>
            </a:pPr>
            <a:r>
              <a:rPr lang="en-US" dirty="0">
                <a:latin typeface="Aptos" panose="020B0004020202020204" pitchFamily="34" charset="0"/>
                <a:cs typeface="Arial" panose="020B0604020202020204" pitchFamily="34" charset="0"/>
              </a:rPr>
              <a:t>These are global and systemic:</a:t>
            </a:r>
          </a:p>
          <a:p>
            <a:pPr marL="285750" indent="-285750">
              <a:spcAft>
                <a:spcPts val="600"/>
              </a:spcAft>
              <a:buFontTx/>
              <a:buChar char="-"/>
            </a:pPr>
            <a:r>
              <a:rPr lang="en-US" sz="1400" dirty="0">
                <a:latin typeface="Aptos" panose="020B0004020202020204" pitchFamily="34" charset="0"/>
                <a:cs typeface="Arial" panose="020B0604020202020204" pitchFamily="34" charset="0"/>
              </a:rPr>
              <a:t>Half the world’s population already experiencing severe water scarcity at least one month per year</a:t>
            </a:r>
          </a:p>
          <a:p>
            <a:pPr marL="285750" indent="-285750">
              <a:spcAft>
                <a:spcPts val="600"/>
              </a:spcAft>
              <a:buFontTx/>
              <a:buChar char="-"/>
            </a:pPr>
            <a:r>
              <a:rPr lang="en-US" sz="1400" dirty="0">
                <a:latin typeface="Aptos" panose="020B0004020202020204" pitchFamily="34" charset="0"/>
                <a:cs typeface="Arial" panose="020B0604020202020204" pitchFamily="34" charset="0"/>
              </a:rPr>
              <a:t>Global connectedness through trade, energy supply, transboundary rivers, transport, … indicates systemic risks</a:t>
            </a:r>
          </a:p>
          <a:p>
            <a:pPr marL="285750" indent="-285750">
              <a:spcAft>
                <a:spcPts val="600"/>
              </a:spcAft>
              <a:buFontTx/>
              <a:buChar char="-"/>
            </a:pPr>
            <a:r>
              <a:rPr lang="en-US" sz="1400" dirty="0">
                <a:solidFill>
                  <a:schemeClr val="dk1"/>
                </a:solidFill>
                <a:latin typeface="Aptos" panose="020B0004020202020204" pitchFamily="34" charset="0"/>
                <a:ea typeface="Arial"/>
                <a:cs typeface="Arial"/>
                <a:sym typeface="Arial"/>
              </a:rPr>
              <a:t>Potential for longer-term impacts of structural transformations, migration and conflict</a:t>
            </a:r>
            <a:endParaRPr lang="en-US" sz="1400" dirty="0">
              <a:latin typeface="Aptos" panose="020B0004020202020204" pitchFamily="34" charset="0"/>
              <a:cs typeface="Arial" panose="020B0604020202020204" pitchFamily="34" charset="0"/>
            </a:endParaRPr>
          </a:p>
          <a:p>
            <a:pPr>
              <a:spcBef>
                <a:spcPts val="600"/>
              </a:spcBef>
              <a:spcAft>
                <a:spcPts val="600"/>
              </a:spcAft>
            </a:pPr>
            <a:r>
              <a:rPr lang="en-US" dirty="0">
                <a:latin typeface="Aptos" panose="020B0004020202020204" pitchFamily="34" charset="0"/>
                <a:cs typeface="Arial" panose="020B0604020202020204" pitchFamily="34" charset="0"/>
              </a:rPr>
              <a:t>There is a need for:</a:t>
            </a:r>
          </a:p>
          <a:p>
            <a:pPr marL="285750" indent="-285750">
              <a:spcAft>
                <a:spcPts val="600"/>
              </a:spcAft>
              <a:buFontTx/>
              <a:buChar char="-"/>
            </a:pPr>
            <a:r>
              <a:rPr lang="en-US" sz="1400" dirty="0">
                <a:solidFill>
                  <a:schemeClr val="dk1"/>
                </a:solidFill>
                <a:latin typeface="Aptos" panose="020B0004020202020204" pitchFamily="34" charset="0"/>
                <a:cs typeface="Arial"/>
              </a:rPr>
              <a:t>More equitable / sustainable access to water, food, energy, …</a:t>
            </a:r>
          </a:p>
          <a:p>
            <a:pPr marL="285750" indent="-285750">
              <a:spcAft>
                <a:spcPts val="600"/>
              </a:spcAft>
              <a:buFontTx/>
              <a:buChar char="-"/>
            </a:pPr>
            <a:r>
              <a:rPr lang="en-US" sz="1400" dirty="0">
                <a:solidFill>
                  <a:schemeClr val="dk1"/>
                </a:solidFill>
                <a:latin typeface="Aptos" panose="020B0004020202020204" pitchFamily="34" charset="0"/>
                <a:cs typeface="Arial"/>
              </a:rPr>
              <a:t>Resilience across water dependent sectors, from community to regional scale</a:t>
            </a:r>
          </a:p>
        </p:txBody>
      </p:sp>
      <p:sp>
        <p:nvSpPr>
          <p:cNvPr id="6" name="TextBox 5">
            <a:extLst>
              <a:ext uri="{FF2B5EF4-FFF2-40B4-BE49-F238E27FC236}">
                <a16:creationId xmlns:a16="http://schemas.microsoft.com/office/drawing/2014/main" id="{F0E5C901-2F6E-2B43-8C75-A3EC043AA50F}"/>
              </a:ext>
            </a:extLst>
          </p:cNvPr>
          <p:cNvSpPr txBox="1"/>
          <p:nvPr/>
        </p:nvSpPr>
        <p:spPr>
          <a:xfrm>
            <a:off x="136197" y="118095"/>
            <a:ext cx="2439835" cy="584775"/>
          </a:xfrm>
          <a:prstGeom prst="rect">
            <a:avLst/>
          </a:prstGeom>
          <a:noFill/>
        </p:spPr>
        <p:txBody>
          <a:bodyPr wrap="none" rtlCol="0">
            <a:spAutoFit/>
          </a:bodyPr>
          <a:lstStyle/>
          <a:p>
            <a:pPr algn="ctr"/>
            <a:r>
              <a:rPr lang="en-US" sz="3200" b="1" dirty="0">
                <a:latin typeface="Aptos" panose="020B0004020202020204" pitchFamily="34" charset="0"/>
                <a:cs typeface="Arial" panose="020B0604020202020204" pitchFamily="34" charset="0"/>
              </a:rPr>
              <a:t>What we do </a:t>
            </a:r>
          </a:p>
        </p:txBody>
      </p:sp>
      <p:pic>
        <p:nvPicPr>
          <p:cNvPr id="7" name="Google Shape;113;p3" descr="Chart, bar chart, histogram&#10;&#10;Description automatically generated">
            <a:extLst>
              <a:ext uri="{FF2B5EF4-FFF2-40B4-BE49-F238E27FC236}">
                <a16:creationId xmlns:a16="http://schemas.microsoft.com/office/drawing/2014/main" id="{6E107D9D-0430-E741-BD2A-0237AA60AA1B}"/>
              </a:ext>
            </a:extLst>
          </p:cNvPr>
          <p:cNvPicPr preferRelativeResize="0"/>
          <p:nvPr/>
        </p:nvPicPr>
        <p:blipFill rotWithShape="1">
          <a:blip r:embed="rId2">
            <a:alphaModFix/>
          </a:blip>
          <a:srcRect/>
          <a:stretch/>
        </p:blipFill>
        <p:spPr>
          <a:xfrm>
            <a:off x="6769749" y="337585"/>
            <a:ext cx="4713947" cy="2100306"/>
          </a:xfrm>
          <a:prstGeom prst="rect">
            <a:avLst/>
          </a:prstGeom>
          <a:noFill/>
          <a:ln>
            <a:noFill/>
          </a:ln>
        </p:spPr>
      </p:pic>
      <p:pic>
        <p:nvPicPr>
          <p:cNvPr id="9" name="Picture 4" descr="ttp://waterfootprint.org/media/medialibrary/2015/04/VirtualWT2.png?e=1">
            <a:extLst>
              <a:ext uri="{FF2B5EF4-FFF2-40B4-BE49-F238E27FC236}">
                <a16:creationId xmlns:a16="http://schemas.microsoft.com/office/drawing/2014/main" id="{2616839D-7191-5D4E-A469-2B449EECF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639" y="4882644"/>
            <a:ext cx="4867970" cy="18722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958BEB9-A5C2-1048-9820-718EB1195A50}"/>
              </a:ext>
            </a:extLst>
          </p:cNvPr>
          <p:cNvPicPr>
            <a:picLocks noChangeAspect="1"/>
          </p:cNvPicPr>
          <p:nvPr/>
        </p:nvPicPr>
        <p:blipFill>
          <a:blip r:embed="rId4"/>
          <a:stretch>
            <a:fillRect/>
          </a:stretch>
        </p:blipFill>
        <p:spPr>
          <a:xfrm>
            <a:off x="9719961" y="2549220"/>
            <a:ext cx="2361870" cy="2221478"/>
          </a:xfrm>
          <a:prstGeom prst="rect">
            <a:avLst/>
          </a:prstGeom>
        </p:spPr>
      </p:pic>
      <p:pic>
        <p:nvPicPr>
          <p:cNvPr id="11" name="Picture 2" descr="ttps://www.nasa.gov/sites/default/files/images/537063main_nileatnight_full.jpg">
            <a:extLst>
              <a:ext uri="{FF2B5EF4-FFF2-40B4-BE49-F238E27FC236}">
                <a16:creationId xmlns:a16="http://schemas.microsoft.com/office/drawing/2014/main" id="{BCC23A53-1047-274B-9E77-324E342AD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0258" y="2820583"/>
            <a:ext cx="2970000" cy="198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71B485-E009-944A-BF2B-89669B190C96}"/>
              </a:ext>
            </a:extLst>
          </p:cNvPr>
          <p:cNvSpPr txBox="1"/>
          <p:nvPr/>
        </p:nvSpPr>
        <p:spPr>
          <a:xfrm>
            <a:off x="10900896" y="5493929"/>
            <a:ext cx="1220206" cy="553998"/>
          </a:xfrm>
          <a:prstGeom prst="rect">
            <a:avLst/>
          </a:prstGeom>
          <a:noFill/>
        </p:spPr>
        <p:txBody>
          <a:bodyPr wrap="square" rtlCol="0">
            <a:spAutoFit/>
          </a:bodyPr>
          <a:lstStyle/>
          <a:p>
            <a:r>
              <a:rPr lang="en-US" sz="1000" dirty="0">
                <a:latin typeface="Aptos" panose="020B0004020202020204" pitchFamily="34" charset="0"/>
                <a:cs typeface="Arial" panose="020B0604020202020204" pitchFamily="34" charset="0"/>
              </a:rPr>
              <a:t>Global dependencies via virtual water trade</a:t>
            </a:r>
          </a:p>
        </p:txBody>
      </p:sp>
      <p:sp>
        <p:nvSpPr>
          <p:cNvPr id="12" name="TextBox 11">
            <a:extLst>
              <a:ext uri="{FF2B5EF4-FFF2-40B4-BE49-F238E27FC236}">
                <a16:creationId xmlns:a16="http://schemas.microsoft.com/office/drawing/2014/main" id="{4E8C5721-9EA1-0E43-902E-411B56154426}"/>
              </a:ext>
            </a:extLst>
          </p:cNvPr>
          <p:cNvSpPr txBox="1"/>
          <p:nvPr/>
        </p:nvSpPr>
        <p:spPr>
          <a:xfrm>
            <a:off x="11187315" y="3831786"/>
            <a:ext cx="1004685" cy="553998"/>
          </a:xfrm>
          <a:prstGeom prst="rect">
            <a:avLst/>
          </a:prstGeom>
          <a:noFill/>
        </p:spPr>
        <p:txBody>
          <a:bodyPr wrap="square" rtlCol="0">
            <a:spAutoFit/>
          </a:bodyPr>
          <a:lstStyle/>
          <a:p>
            <a:r>
              <a:rPr lang="en-US" sz="1000" dirty="0">
                <a:latin typeface="Aptos" panose="020B0004020202020204" pitchFamily="34" charset="0"/>
                <a:cs typeface="Arial" panose="020B0604020202020204" pitchFamily="34" charset="0"/>
              </a:rPr>
              <a:t>Unsustainable groundwater pumping</a:t>
            </a:r>
          </a:p>
        </p:txBody>
      </p:sp>
      <p:sp>
        <p:nvSpPr>
          <p:cNvPr id="13" name="TextBox 12">
            <a:extLst>
              <a:ext uri="{FF2B5EF4-FFF2-40B4-BE49-F238E27FC236}">
                <a16:creationId xmlns:a16="http://schemas.microsoft.com/office/drawing/2014/main" id="{2D6CEEB7-9D45-8540-98AA-78570B84D813}"/>
              </a:ext>
            </a:extLst>
          </p:cNvPr>
          <p:cNvSpPr txBox="1"/>
          <p:nvPr/>
        </p:nvSpPr>
        <p:spPr>
          <a:xfrm>
            <a:off x="10979696" y="1605107"/>
            <a:ext cx="1220206" cy="707886"/>
          </a:xfrm>
          <a:prstGeom prst="rect">
            <a:avLst/>
          </a:prstGeom>
          <a:noFill/>
        </p:spPr>
        <p:txBody>
          <a:bodyPr wrap="square" rtlCol="0">
            <a:spAutoFit/>
          </a:bodyPr>
          <a:lstStyle/>
          <a:p>
            <a:r>
              <a:rPr lang="en-US" sz="1000" dirty="0">
                <a:latin typeface="Aptos" panose="020B0004020202020204" pitchFamily="34" charset="0"/>
                <a:cs typeface="Arial" panose="020B0604020202020204" pitchFamily="34" charset="0"/>
              </a:rPr>
              <a:t>Increasing extreme events</a:t>
            </a:r>
          </a:p>
          <a:p>
            <a:r>
              <a:rPr lang="en-US" sz="1000" dirty="0">
                <a:latin typeface="Aptos" panose="020B0004020202020204" pitchFamily="34" charset="0"/>
                <a:cs typeface="Arial" panose="020B0604020202020204" pitchFamily="34" charset="0"/>
              </a:rPr>
              <a:t>In sub-Saharan Africa</a:t>
            </a:r>
          </a:p>
        </p:txBody>
      </p:sp>
      <p:sp>
        <p:nvSpPr>
          <p:cNvPr id="14" name="TextBox 13">
            <a:extLst>
              <a:ext uri="{FF2B5EF4-FFF2-40B4-BE49-F238E27FC236}">
                <a16:creationId xmlns:a16="http://schemas.microsoft.com/office/drawing/2014/main" id="{57AB30F9-E22B-FB4F-A09E-B08B4E4189EC}"/>
              </a:ext>
            </a:extLst>
          </p:cNvPr>
          <p:cNvSpPr txBox="1"/>
          <p:nvPr/>
        </p:nvSpPr>
        <p:spPr>
          <a:xfrm>
            <a:off x="6330258" y="2820583"/>
            <a:ext cx="1220206" cy="553998"/>
          </a:xfrm>
          <a:prstGeom prst="rect">
            <a:avLst/>
          </a:prstGeom>
          <a:noFill/>
        </p:spPr>
        <p:txBody>
          <a:bodyPr wrap="square" rtlCol="0">
            <a:spAutoFit/>
          </a:bodyPr>
          <a:lstStyle/>
          <a:p>
            <a:r>
              <a:rPr lang="en-US" sz="1000" dirty="0">
                <a:solidFill>
                  <a:schemeClr val="bg1"/>
                </a:solidFill>
                <a:latin typeface="Aptos" panose="020B0004020202020204" pitchFamily="34" charset="0"/>
                <a:cs typeface="Arial" panose="020B0604020202020204" pitchFamily="34" charset="0"/>
              </a:rPr>
              <a:t>Population growth in water stressed regions</a:t>
            </a:r>
          </a:p>
        </p:txBody>
      </p:sp>
    </p:spTree>
    <p:extLst>
      <p:ext uri="{BB962C8B-B14F-4D97-AF65-F5344CB8AC3E}">
        <p14:creationId xmlns:p14="http://schemas.microsoft.com/office/powerpoint/2010/main" val="626586192"/>
      </p:ext>
    </p:extLst>
  </p:cSld>
  <p:clrMapOvr>
    <a:masterClrMapping/>
  </p:clrMapOvr>
  <mc:AlternateContent xmlns:mc="http://schemas.openxmlformats.org/markup-compatibility/2006" xmlns:p14="http://schemas.microsoft.com/office/powerpoint/2010/main">
    <mc:Choice Requires="p14">
      <p:transition spd="slow" p14:dur="2000" advTm="181674"/>
    </mc:Choice>
    <mc:Fallback xmlns="">
      <p:transition spd="slow" advTm="18167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E7A5C-C858-BC44-A06D-07C8B67EAC60}"/>
              </a:ext>
            </a:extLst>
          </p:cNvPr>
          <p:cNvSpPr txBox="1"/>
          <p:nvPr/>
        </p:nvSpPr>
        <p:spPr>
          <a:xfrm>
            <a:off x="669799" y="3863400"/>
            <a:ext cx="2853367" cy="646331"/>
          </a:xfrm>
          <a:prstGeom prst="rect">
            <a:avLst/>
          </a:prstGeom>
          <a:noFill/>
        </p:spPr>
        <p:txBody>
          <a:bodyPr wrap="square" rtlCol="0">
            <a:spAutoFit/>
          </a:bodyPr>
          <a:lstStyle/>
          <a:p>
            <a:pPr algn="ctr"/>
            <a:r>
              <a:rPr lang="en-US" dirty="0">
                <a:latin typeface="Aptos" panose="020B0004020202020204" pitchFamily="34" charset="0"/>
                <a:cs typeface="Arial" panose="020B0604020202020204" pitchFamily="34" charset="0"/>
              </a:rPr>
              <a:t>Responding to extreme hydrological events</a:t>
            </a:r>
          </a:p>
        </p:txBody>
      </p:sp>
      <p:sp>
        <p:nvSpPr>
          <p:cNvPr id="6" name="TextBox 5">
            <a:extLst>
              <a:ext uri="{FF2B5EF4-FFF2-40B4-BE49-F238E27FC236}">
                <a16:creationId xmlns:a16="http://schemas.microsoft.com/office/drawing/2014/main" id="{F0E5C901-2F6E-2B43-8C75-A3EC043AA50F}"/>
              </a:ext>
            </a:extLst>
          </p:cNvPr>
          <p:cNvSpPr txBox="1"/>
          <p:nvPr/>
        </p:nvSpPr>
        <p:spPr>
          <a:xfrm>
            <a:off x="381488" y="133011"/>
            <a:ext cx="11401647" cy="492443"/>
          </a:xfrm>
          <a:prstGeom prst="rect">
            <a:avLst/>
          </a:prstGeom>
          <a:noFill/>
        </p:spPr>
        <p:txBody>
          <a:bodyPr wrap="none" rtlCol="0">
            <a:spAutoFit/>
          </a:bodyPr>
          <a:lstStyle/>
          <a:p>
            <a:pPr algn="ctr"/>
            <a:r>
              <a:rPr lang="en-US" sz="2600" b="1" dirty="0">
                <a:latin typeface="Aptos" panose="020B0004020202020204" pitchFamily="34" charset="0"/>
                <a:cs typeface="Arial" panose="020B0604020202020204" pitchFamily="34" charset="0"/>
              </a:rPr>
              <a:t>Water resilience is important across a range of interconnected time scales</a:t>
            </a:r>
          </a:p>
        </p:txBody>
      </p:sp>
      <p:sp>
        <p:nvSpPr>
          <p:cNvPr id="7" name="TextBox 6">
            <a:extLst>
              <a:ext uri="{FF2B5EF4-FFF2-40B4-BE49-F238E27FC236}">
                <a16:creationId xmlns:a16="http://schemas.microsoft.com/office/drawing/2014/main" id="{80D0195F-C3D4-7144-8048-6BC80E0157A2}"/>
              </a:ext>
            </a:extLst>
          </p:cNvPr>
          <p:cNvSpPr txBox="1"/>
          <p:nvPr/>
        </p:nvSpPr>
        <p:spPr>
          <a:xfrm>
            <a:off x="4347410" y="3863400"/>
            <a:ext cx="3497178" cy="923330"/>
          </a:xfrm>
          <a:prstGeom prst="rect">
            <a:avLst/>
          </a:prstGeom>
          <a:noFill/>
        </p:spPr>
        <p:txBody>
          <a:bodyPr wrap="square" rtlCol="0">
            <a:spAutoFit/>
          </a:bodyPr>
          <a:lstStyle/>
          <a:p>
            <a:pPr algn="ctr"/>
            <a:r>
              <a:rPr lang="en-US" dirty="0">
                <a:latin typeface="Aptos" panose="020B0004020202020204" pitchFamily="34" charset="0"/>
                <a:cs typeface="Arial" panose="020B0604020202020204" pitchFamily="34" charset="0"/>
              </a:rPr>
              <a:t>Planning for climate variability and impacts on water related sectors </a:t>
            </a:r>
          </a:p>
        </p:txBody>
      </p:sp>
      <p:sp>
        <p:nvSpPr>
          <p:cNvPr id="8" name="TextBox 7">
            <a:extLst>
              <a:ext uri="{FF2B5EF4-FFF2-40B4-BE49-F238E27FC236}">
                <a16:creationId xmlns:a16="http://schemas.microsoft.com/office/drawing/2014/main" id="{FF645B76-2501-0641-A3C7-ED7C7757C99D}"/>
              </a:ext>
            </a:extLst>
          </p:cNvPr>
          <p:cNvSpPr txBox="1"/>
          <p:nvPr/>
        </p:nvSpPr>
        <p:spPr>
          <a:xfrm>
            <a:off x="8238049" y="3863400"/>
            <a:ext cx="3767829" cy="646331"/>
          </a:xfrm>
          <a:prstGeom prst="rect">
            <a:avLst/>
          </a:prstGeom>
          <a:noFill/>
        </p:spPr>
        <p:txBody>
          <a:bodyPr wrap="square" rtlCol="0">
            <a:spAutoFit/>
          </a:bodyPr>
          <a:lstStyle/>
          <a:p>
            <a:pPr algn="ctr"/>
            <a:r>
              <a:rPr lang="en-US" dirty="0">
                <a:latin typeface="Aptos" panose="020B0004020202020204" pitchFamily="34" charset="0"/>
                <a:cs typeface="Arial" panose="020B0604020202020204" pitchFamily="34" charset="0"/>
              </a:rPr>
              <a:t>Adapting to long-term climate change and its feedbacks with water</a:t>
            </a:r>
          </a:p>
        </p:txBody>
      </p:sp>
      <p:sp>
        <p:nvSpPr>
          <p:cNvPr id="10" name="TextBox 9">
            <a:extLst>
              <a:ext uri="{FF2B5EF4-FFF2-40B4-BE49-F238E27FC236}">
                <a16:creationId xmlns:a16="http://schemas.microsoft.com/office/drawing/2014/main" id="{58F26C73-6A39-6A4E-9A99-17F1D6DC08AB}"/>
              </a:ext>
            </a:extLst>
          </p:cNvPr>
          <p:cNvSpPr txBox="1"/>
          <p:nvPr/>
        </p:nvSpPr>
        <p:spPr>
          <a:xfrm>
            <a:off x="695030" y="793751"/>
            <a:ext cx="2853367" cy="369332"/>
          </a:xfrm>
          <a:prstGeom prst="rect">
            <a:avLst/>
          </a:prstGeom>
          <a:noFill/>
        </p:spPr>
        <p:txBody>
          <a:bodyPr wrap="square" rtlCol="0">
            <a:spAutoFit/>
          </a:bodyPr>
          <a:lstStyle/>
          <a:p>
            <a:pPr algn="ctr"/>
            <a:r>
              <a:rPr lang="en-US" dirty="0">
                <a:latin typeface="Aptos" panose="020B0004020202020204" pitchFamily="34" charset="0"/>
                <a:cs typeface="Arial" panose="020B0604020202020204" pitchFamily="34" charset="0"/>
              </a:rPr>
              <a:t>Now</a:t>
            </a:r>
          </a:p>
        </p:txBody>
      </p:sp>
      <p:sp>
        <p:nvSpPr>
          <p:cNvPr id="11" name="TextBox 10">
            <a:extLst>
              <a:ext uri="{FF2B5EF4-FFF2-40B4-BE49-F238E27FC236}">
                <a16:creationId xmlns:a16="http://schemas.microsoft.com/office/drawing/2014/main" id="{771B7753-3822-364A-867B-3B9F5DA3AD20}"/>
              </a:ext>
            </a:extLst>
          </p:cNvPr>
          <p:cNvSpPr txBox="1"/>
          <p:nvPr/>
        </p:nvSpPr>
        <p:spPr>
          <a:xfrm>
            <a:off x="4706014" y="793751"/>
            <a:ext cx="2853367" cy="369332"/>
          </a:xfrm>
          <a:prstGeom prst="rect">
            <a:avLst/>
          </a:prstGeom>
          <a:noFill/>
        </p:spPr>
        <p:txBody>
          <a:bodyPr wrap="square" rtlCol="0">
            <a:spAutoFit/>
          </a:bodyPr>
          <a:lstStyle/>
          <a:p>
            <a:pPr algn="ctr"/>
            <a:r>
              <a:rPr lang="en-US" dirty="0">
                <a:latin typeface="Aptos" panose="020B0004020202020204" pitchFamily="34" charset="0"/>
                <a:cs typeface="Arial" panose="020B0604020202020204" pitchFamily="34" charset="0"/>
              </a:rPr>
              <a:t>The next decade</a:t>
            </a:r>
          </a:p>
        </p:txBody>
      </p:sp>
      <p:sp>
        <p:nvSpPr>
          <p:cNvPr id="12" name="TextBox 11">
            <a:extLst>
              <a:ext uri="{FF2B5EF4-FFF2-40B4-BE49-F238E27FC236}">
                <a16:creationId xmlns:a16="http://schemas.microsoft.com/office/drawing/2014/main" id="{84CC2BCF-EE7C-B24A-96E4-2155A2C3E002}"/>
              </a:ext>
            </a:extLst>
          </p:cNvPr>
          <p:cNvSpPr txBox="1"/>
          <p:nvPr/>
        </p:nvSpPr>
        <p:spPr>
          <a:xfrm>
            <a:off x="8853891" y="793751"/>
            <a:ext cx="2853367" cy="369332"/>
          </a:xfrm>
          <a:prstGeom prst="rect">
            <a:avLst/>
          </a:prstGeom>
          <a:noFill/>
        </p:spPr>
        <p:txBody>
          <a:bodyPr wrap="square" rtlCol="0">
            <a:spAutoFit/>
          </a:bodyPr>
          <a:lstStyle/>
          <a:p>
            <a:pPr algn="ctr"/>
            <a:r>
              <a:rPr lang="en-US" dirty="0">
                <a:latin typeface="Aptos" panose="020B0004020202020204" pitchFamily="34" charset="0"/>
                <a:cs typeface="Arial" panose="020B0604020202020204" pitchFamily="34" charset="0"/>
              </a:rPr>
              <a:t>The next generation</a:t>
            </a:r>
          </a:p>
        </p:txBody>
      </p:sp>
      <p:cxnSp>
        <p:nvCxnSpPr>
          <p:cNvPr id="9" name="Straight Arrow Connector 8">
            <a:extLst>
              <a:ext uri="{FF2B5EF4-FFF2-40B4-BE49-F238E27FC236}">
                <a16:creationId xmlns:a16="http://schemas.microsoft.com/office/drawing/2014/main" id="{2353C57C-B0BD-0D41-A9A4-4DD524CEB58F}"/>
              </a:ext>
            </a:extLst>
          </p:cNvPr>
          <p:cNvCxnSpPr>
            <a:cxnSpLocks/>
          </p:cNvCxnSpPr>
          <p:nvPr/>
        </p:nvCxnSpPr>
        <p:spPr>
          <a:xfrm>
            <a:off x="432412" y="1198672"/>
            <a:ext cx="11573466"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795213-273C-154A-966A-20E41F058BF6}"/>
              </a:ext>
            </a:extLst>
          </p:cNvPr>
          <p:cNvCxnSpPr>
            <a:cxnSpLocks/>
          </p:cNvCxnSpPr>
          <p:nvPr/>
        </p:nvCxnSpPr>
        <p:spPr>
          <a:xfrm>
            <a:off x="432412" y="5441045"/>
            <a:ext cx="11573466" cy="0"/>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91C03A-36A7-9F45-99C2-C505CBE03855}"/>
              </a:ext>
            </a:extLst>
          </p:cNvPr>
          <p:cNvSpPr txBox="1"/>
          <p:nvPr/>
        </p:nvSpPr>
        <p:spPr>
          <a:xfrm>
            <a:off x="3009417" y="5036123"/>
            <a:ext cx="3916457" cy="369332"/>
          </a:xfrm>
          <a:prstGeom prst="rect">
            <a:avLst/>
          </a:prstGeom>
          <a:noFill/>
        </p:spPr>
        <p:txBody>
          <a:bodyPr wrap="none" rtlCol="0">
            <a:spAutoFit/>
          </a:bodyPr>
          <a:lstStyle/>
          <a:p>
            <a:r>
              <a:rPr lang="en-US" dirty="0">
                <a:solidFill>
                  <a:schemeClr val="accent1"/>
                </a:solidFill>
                <a:latin typeface="Aptos" panose="020B0004020202020204" pitchFamily="34" charset="0"/>
                <a:cs typeface="Arial" panose="020B0604020202020204" pitchFamily="34" charset="0"/>
              </a:rPr>
              <a:t>Increasing uncertainty into the future</a:t>
            </a:r>
          </a:p>
        </p:txBody>
      </p:sp>
      <p:cxnSp>
        <p:nvCxnSpPr>
          <p:cNvPr id="21" name="Straight Arrow Connector 20">
            <a:extLst>
              <a:ext uri="{FF2B5EF4-FFF2-40B4-BE49-F238E27FC236}">
                <a16:creationId xmlns:a16="http://schemas.microsoft.com/office/drawing/2014/main" id="{D19AB00D-EFDE-8048-9905-74060585AC4C}"/>
              </a:ext>
            </a:extLst>
          </p:cNvPr>
          <p:cNvCxnSpPr>
            <a:cxnSpLocks/>
          </p:cNvCxnSpPr>
          <p:nvPr/>
        </p:nvCxnSpPr>
        <p:spPr>
          <a:xfrm>
            <a:off x="432412" y="5996786"/>
            <a:ext cx="11573466" cy="0"/>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BED1B-3698-7B49-9B8D-EC0DBEAB0179}"/>
              </a:ext>
            </a:extLst>
          </p:cNvPr>
          <p:cNvSpPr txBox="1"/>
          <p:nvPr/>
        </p:nvSpPr>
        <p:spPr>
          <a:xfrm>
            <a:off x="4067035" y="5591864"/>
            <a:ext cx="7335341" cy="369332"/>
          </a:xfrm>
          <a:prstGeom prst="rect">
            <a:avLst/>
          </a:prstGeom>
          <a:noFill/>
        </p:spPr>
        <p:txBody>
          <a:bodyPr wrap="none" rtlCol="0">
            <a:spAutoFit/>
          </a:bodyPr>
          <a:lstStyle/>
          <a:p>
            <a:r>
              <a:rPr lang="en-US" dirty="0">
                <a:solidFill>
                  <a:schemeClr val="accent1"/>
                </a:solidFill>
                <a:latin typeface="Aptos" panose="020B0004020202020204" pitchFamily="34" charset="0"/>
                <a:cs typeface="Arial" panose="020B0604020202020204" pitchFamily="34" charset="0"/>
              </a:rPr>
              <a:t>Increasing need to integrate across sectors (water, food, energy, land, …)</a:t>
            </a:r>
          </a:p>
        </p:txBody>
      </p:sp>
      <p:cxnSp>
        <p:nvCxnSpPr>
          <p:cNvPr id="23" name="Straight Arrow Connector 22">
            <a:extLst>
              <a:ext uri="{FF2B5EF4-FFF2-40B4-BE49-F238E27FC236}">
                <a16:creationId xmlns:a16="http://schemas.microsoft.com/office/drawing/2014/main" id="{6B34BB83-D318-AC4C-852F-A1334DC6EB3F}"/>
              </a:ext>
            </a:extLst>
          </p:cNvPr>
          <p:cNvCxnSpPr>
            <a:cxnSpLocks/>
          </p:cNvCxnSpPr>
          <p:nvPr/>
        </p:nvCxnSpPr>
        <p:spPr>
          <a:xfrm>
            <a:off x="432412" y="6563695"/>
            <a:ext cx="11573466" cy="0"/>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D75AA8A-1251-DA49-B903-86DA6F2D87F0}"/>
              </a:ext>
            </a:extLst>
          </p:cNvPr>
          <p:cNvSpPr txBox="1"/>
          <p:nvPr/>
        </p:nvSpPr>
        <p:spPr>
          <a:xfrm>
            <a:off x="5058556" y="6158773"/>
            <a:ext cx="6211957" cy="369332"/>
          </a:xfrm>
          <a:prstGeom prst="rect">
            <a:avLst/>
          </a:prstGeom>
          <a:noFill/>
        </p:spPr>
        <p:txBody>
          <a:bodyPr wrap="none" rtlCol="0">
            <a:spAutoFit/>
          </a:bodyPr>
          <a:lstStyle/>
          <a:p>
            <a:r>
              <a:rPr lang="en-US" dirty="0">
                <a:solidFill>
                  <a:schemeClr val="accent1"/>
                </a:solidFill>
                <a:latin typeface="Aptos" panose="020B0004020202020204" pitchFamily="34" charset="0"/>
                <a:cs typeface="Arial" panose="020B0604020202020204" pitchFamily="34" charset="0"/>
              </a:rPr>
              <a:t>Increasing options to integrate solutions across time scales</a:t>
            </a:r>
          </a:p>
        </p:txBody>
      </p:sp>
      <p:pic>
        <p:nvPicPr>
          <p:cNvPr id="2060" name="Picture 12" descr="Decadal variability in North Atlantic SST and western European SAT. (a)...  | Download Scientific Diagram">
            <a:extLst>
              <a:ext uri="{FF2B5EF4-FFF2-40B4-BE49-F238E27FC236}">
                <a16:creationId xmlns:a16="http://schemas.microsoft.com/office/drawing/2014/main" id="{6C01CC99-7B74-7142-A9DD-13F90E49F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471"/>
          <a:stretch/>
        </p:blipFill>
        <p:spPr bwMode="auto">
          <a:xfrm>
            <a:off x="4542916" y="1487034"/>
            <a:ext cx="3106167" cy="21426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2" name="Picture 14" descr="Europe will see a doubling of drought areas if climate change isn't  addressed">
            <a:extLst>
              <a:ext uri="{FF2B5EF4-FFF2-40B4-BE49-F238E27FC236}">
                <a16:creationId xmlns:a16="http://schemas.microsoft.com/office/drawing/2014/main" id="{6F709C68-D790-A046-858A-5C4A0A30D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691" y="1512914"/>
            <a:ext cx="3602720" cy="208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429A28-6BC8-954E-9BB1-F5D2517D9A50}"/>
              </a:ext>
            </a:extLst>
          </p:cNvPr>
          <p:cNvSpPr txBox="1"/>
          <p:nvPr/>
        </p:nvSpPr>
        <p:spPr>
          <a:xfrm>
            <a:off x="432412" y="1246582"/>
            <a:ext cx="1282723" cy="246221"/>
          </a:xfrm>
          <a:prstGeom prst="rect">
            <a:avLst/>
          </a:prstGeom>
          <a:noFill/>
        </p:spPr>
        <p:txBody>
          <a:bodyPr wrap="none" rtlCol="0">
            <a:spAutoFit/>
          </a:bodyPr>
          <a:lstStyle/>
          <a:p>
            <a:r>
              <a:rPr lang="en-US" sz="1000" dirty="0">
                <a:latin typeface="Aptos" panose="020B0004020202020204" pitchFamily="34" charset="0"/>
                <a:cs typeface="Arial" panose="020B0604020202020204" pitchFamily="34" charset="0"/>
              </a:rPr>
              <a:t>Recent flooding UK</a:t>
            </a:r>
          </a:p>
        </p:txBody>
      </p:sp>
      <p:pic>
        <p:nvPicPr>
          <p:cNvPr id="2064" name="Picture 16" descr="Heavy rain causes floods and travel chaos across UK - BBC News">
            <a:extLst>
              <a:ext uri="{FF2B5EF4-FFF2-40B4-BE49-F238E27FC236}">
                <a16:creationId xmlns:a16="http://schemas.microsoft.com/office/drawing/2014/main" id="{8B030751-FC70-DB48-A408-F29211F4C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42" y="1494363"/>
            <a:ext cx="2330069" cy="13106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0EAB2EA-98D6-5A4E-AF92-AEB6995AEBEB}"/>
              </a:ext>
            </a:extLst>
          </p:cNvPr>
          <p:cNvSpPr txBox="1"/>
          <p:nvPr/>
        </p:nvSpPr>
        <p:spPr>
          <a:xfrm>
            <a:off x="2771195" y="2081379"/>
            <a:ext cx="1239442" cy="246221"/>
          </a:xfrm>
          <a:prstGeom prst="rect">
            <a:avLst/>
          </a:prstGeom>
          <a:noFill/>
        </p:spPr>
        <p:txBody>
          <a:bodyPr wrap="none" rtlCol="0">
            <a:spAutoFit/>
          </a:bodyPr>
          <a:lstStyle/>
          <a:p>
            <a:r>
              <a:rPr lang="en-US" sz="1000" dirty="0">
                <a:latin typeface="Aptos" panose="020B0004020202020204" pitchFamily="34" charset="0"/>
                <a:cs typeface="Arial" panose="020B0604020202020204" pitchFamily="34" charset="0"/>
              </a:rPr>
              <a:t>Drought, UK, 2018</a:t>
            </a:r>
          </a:p>
        </p:txBody>
      </p:sp>
      <p:pic>
        <p:nvPicPr>
          <p:cNvPr id="2066" name="Picture 18" descr="A parched section of the Wayoh Reservoir in August 2018. ">
            <a:extLst>
              <a:ext uri="{FF2B5EF4-FFF2-40B4-BE49-F238E27FC236}">
                <a16:creationId xmlns:a16="http://schemas.microsoft.com/office/drawing/2014/main" id="{516677E6-9E04-6945-AB4D-78CC51CF2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956" y="2342386"/>
            <a:ext cx="2129709" cy="12778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0E5BB4B-9F64-D14A-AD92-D23AE974B114}"/>
              </a:ext>
            </a:extLst>
          </p:cNvPr>
          <p:cNvSpPr txBox="1"/>
          <p:nvPr/>
        </p:nvSpPr>
        <p:spPr>
          <a:xfrm>
            <a:off x="4288891" y="1240813"/>
            <a:ext cx="3727302" cy="246221"/>
          </a:xfrm>
          <a:prstGeom prst="rect">
            <a:avLst/>
          </a:prstGeom>
          <a:noFill/>
        </p:spPr>
        <p:txBody>
          <a:bodyPr wrap="none" rtlCol="0">
            <a:spAutoFit/>
          </a:bodyPr>
          <a:lstStyle/>
          <a:p>
            <a:r>
              <a:rPr lang="en-US" sz="1000" dirty="0">
                <a:latin typeface="Aptos" panose="020B0004020202020204" pitchFamily="34" charset="0"/>
                <a:cs typeface="Arial" panose="020B0604020202020204" pitchFamily="34" charset="0"/>
              </a:rPr>
              <a:t>Inter-annual to decadal climate variations in the North Atlantic</a:t>
            </a:r>
          </a:p>
        </p:txBody>
      </p:sp>
      <p:sp>
        <p:nvSpPr>
          <p:cNvPr id="33" name="TextBox 32">
            <a:extLst>
              <a:ext uri="{FF2B5EF4-FFF2-40B4-BE49-F238E27FC236}">
                <a16:creationId xmlns:a16="http://schemas.microsoft.com/office/drawing/2014/main" id="{80B64553-E26D-5C4F-A050-982F4E299600}"/>
              </a:ext>
            </a:extLst>
          </p:cNvPr>
          <p:cNvSpPr txBox="1"/>
          <p:nvPr/>
        </p:nvSpPr>
        <p:spPr>
          <a:xfrm>
            <a:off x="8279154" y="1250428"/>
            <a:ext cx="3995004" cy="246221"/>
          </a:xfrm>
          <a:prstGeom prst="rect">
            <a:avLst/>
          </a:prstGeom>
          <a:noFill/>
        </p:spPr>
        <p:txBody>
          <a:bodyPr wrap="none" rtlCol="0">
            <a:spAutoFit/>
          </a:bodyPr>
          <a:lstStyle/>
          <a:p>
            <a:r>
              <a:rPr lang="en-US" sz="1000" dirty="0">
                <a:latin typeface="Aptos" panose="020B0004020202020204" pitchFamily="34" charset="0"/>
                <a:cs typeface="Arial" panose="020B0604020202020204" pitchFamily="34" charset="0"/>
              </a:rPr>
              <a:t>Future changes in European drought under different warming levels</a:t>
            </a:r>
          </a:p>
        </p:txBody>
      </p:sp>
    </p:spTree>
    <p:extLst>
      <p:ext uri="{BB962C8B-B14F-4D97-AF65-F5344CB8AC3E}">
        <p14:creationId xmlns:p14="http://schemas.microsoft.com/office/powerpoint/2010/main" val="1922223448"/>
      </p:ext>
    </p:extLst>
  </p:cSld>
  <p:clrMapOvr>
    <a:masterClrMapping/>
  </p:clrMapOvr>
  <mc:AlternateContent xmlns:mc="http://schemas.openxmlformats.org/markup-compatibility/2006" xmlns:p14="http://schemas.microsoft.com/office/powerpoint/2010/main">
    <mc:Choice Requires="p14">
      <p:transition spd="slow" p14:dur="2000" advTm="114304"/>
    </mc:Choice>
    <mc:Fallback xmlns="">
      <p:transition spd="slow" advTm="11430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549" y="5560978"/>
            <a:ext cx="10589018" cy="168080"/>
          </a:xfrm>
          <a:prstGeom prst="rect">
            <a:avLst/>
          </a:prstGeom>
          <a:gradFill flip="none" rotWithShape="1">
            <a:gsLst>
              <a:gs pos="0">
                <a:schemeClr val="accent1">
                  <a:lumMod val="20000"/>
                  <a:lumOff val="80000"/>
                </a:schemeClr>
              </a:gs>
              <a:gs pos="39000">
                <a:schemeClr val="accent1">
                  <a:lumMod val="45000"/>
                  <a:lumOff val="55000"/>
                </a:schemeClr>
              </a:gs>
              <a:gs pos="67000">
                <a:schemeClr val="accent1">
                  <a:lumMod val="60000"/>
                  <a:lumOff val="40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cxnSp>
        <p:nvCxnSpPr>
          <p:cNvPr id="4" name="Straight Connector 3"/>
          <p:cNvCxnSpPr/>
          <p:nvPr/>
        </p:nvCxnSpPr>
        <p:spPr>
          <a:xfrm>
            <a:off x="2706545" y="5729058"/>
            <a:ext cx="0" cy="42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891580" y="5729058"/>
            <a:ext cx="0" cy="42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160655" y="5729058"/>
            <a:ext cx="0" cy="420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093571" y="5729058"/>
            <a:ext cx="0" cy="420199"/>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41708" y="5758898"/>
            <a:ext cx="1512717" cy="703269"/>
          </a:xfrm>
          <a:prstGeom prst="rect">
            <a:avLst/>
          </a:prstGeom>
          <a:noFill/>
        </p:spPr>
        <p:txBody>
          <a:bodyPr wrap="square" rtlCol="0">
            <a:spAutoFit/>
          </a:bodyPr>
          <a:lstStyle/>
          <a:p>
            <a:pPr algn="ctr"/>
            <a:r>
              <a:rPr lang="en-US" sz="1985" dirty="0">
                <a:solidFill>
                  <a:schemeClr val="tx2"/>
                </a:solidFill>
                <a:latin typeface="Arial" charset="0"/>
                <a:ea typeface="Arial" charset="0"/>
                <a:cs typeface="Arial" charset="0"/>
              </a:rPr>
              <a:t>Historic data</a:t>
            </a:r>
          </a:p>
        </p:txBody>
      </p:sp>
      <p:sp>
        <p:nvSpPr>
          <p:cNvPr id="10" name="TextBox 9"/>
          <p:cNvSpPr txBox="1"/>
          <p:nvPr/>
        </p:nvSpPr>
        <p:spPr>
          <a:xfrm>
            <a:off x="3036176" y="5758898"/>
            <a:ext cx="1369286" cy="703269"/>
          </a:xfrm>
          <a:prstGeom prst="rect">
            <a:avLst/>
          </a:prstGeom>
          <a:noFill/>
        </p:spPr>
        <p:txBody>
          <a:bodyPr wrap="none" rtlCol="0">
            <a:spAutoFit/>
          </a:bodyPr>
          <a:lstStyle/>
          <a:p>
            <a:pPr algn="ctr"/>
            <a:r>
              <a:rPr lang="en-US" sz="1985" dirty="0">
                <a:solidFill>
                  <a:schemeClr val="tx2"/>
                </a:solidFill>
                <a:latin typeface="Arial" charset="0"/>
                <a:ea typeface="Arial" charset="0"/>
                <a:cs typeface="Arial" charset="0"/>
              </a:rPr>
              <a:t>Real-time </a:t>
            </a:r>
          </a:p>
          <a:p>
            <a:pPr algn="ctr"/>
            <a:r>
              <a:rPr lang="en-US" sz="1985" dirty="0">
                <a:solidFill>
                  <a:schemeClr val="tx2"/>
                </a:solidFill>
                <a:latin typeface="Arial" charset="0"/>
                <a:ea typeface="Arial" charset="0"/>
                <a:cs typeface="Arial" charset="0"/>
              </a:rPr>
              <a:t>monitoring</a:t>
            </a:r>
          </a:p>
        </p:txBody>
      </p:sp>
      <p:sp>
        <p:nvSpPr>
          <p:cNvPr id="11" name="TextBox 10"/>
          <p:cNvSpPr txBox="1"/>
          <p:nvPr/>
        </p:nvSpPr>
        <p:spPr>
          <a:xfrm>
            <a:off x="5307052" y="5753646"/>
            <a:ext cx="1455848" cy="703269"/>
          </a:xfrm>
          <a:prstGeom prst="rect">
            <a:avLst/>
          </a:prstGeom>
          <a:noFill/>
        </p:spPr>
        <p:txBody>
          <a:bodyPr wrap="none" rtlCol="0">
            <a:spAutoFit/>
          </a:bodyPr>
          <a:lstStyle/>
          <a:p>
            <a:pPr algn="ctr"/>
            <a:r>
              <a:rPr lang="en-US" sz="1985" dirty="0">
                <a:solidFill>
                  <a:schemeClr val="tx2"/>
                </a:solidFill>
                <a:latin typeface="Arial" charset="0"/>
                <a:ea typeface="Arial" charset="0"/>
                <a:cs typeface="Arial" charset="0"/>
              </a:rPr>
              <a:t>Short-term </a:t>
            </a:r>
          </a:p>
          <a:p>
            <a:pPr algn="ctr"/>
            <a:r>
              <a:rPr lang="en-US" sz="1985" dirty="0">
                <a:solidFill>
                  <a:schemeClr val="tx2"/>
                </a:solidFill>
                <a:latin typeface="Arial" charset="0"/>
                <a:ea typeface="Arial" charset="0"/>
                <a:cs typeface="Arial" charset="0"/>
              </a:rPr>
              <a:t>forecasts</a:t>
            </a:r>
          </a:p>
        </p:txBody>
      </p:sp>
      <p:sp>
        <p:nvSpPr>
          <p:cNvPr id="12" name="TextBox 11"/>
          <p:cNvSpPr txBox="1"/>
          <p:nvPr/>
        </p:nvSpPr>
        <p:spPr>
          <a:xfrm>
            <a:off x="7491475" y="5753646"/>
            <a:ext cx="1242648" cy="703269"/>
          </a:xfrm>
          <a:prstGeom prst="rect">
            <a:avLst/>
          </a:prstGeom>
          <a:noFill/>
        </p:spPr>
        <p:txBody>
          <a:bodyPr wrap="none" rtlCol="0">
            <a:spAutoFit/>
          </a:bodyPr>
          <a:lstStyle/>
          <a:p>
            <a:pPr algn="ctr"/>
            <a:r>
              <a:rPr lang="en-US" sz="1985" dirty="0">
                <a:solidFill>
                  <a:schemeClr val="tx2"/>
                </a:solidFill>
                <a:latin typeface="Arial" charset="0"/>
                <a:ea typeface="Arial" charset="0"/>
                <a:cs typeface="Arial" charset="0"/>
              </a:rPr>
              <a:t>Seasonal</a:t>
            </a:r>
          </a:p>
          <a:p>
            <a:pPr algn="ctr"/>
            <a:r>
              <a:rPr lang="en-US" sz="1985" dirty="0">
                <a:solidFill>
                  <a:schemeClr val="tx2"/>
                </a:solidFill>
                <a:latin typeface="Arial" charset="0"/>
                <a:ea typeface="Arial" charset="0"/>
                <a:cs typeface="Arial" charset="0"/>
              </a:rPr>
              <a:t>forecasts</a:t>
            </a:r>
          </a:p>
        </p:txBody>
      </p:sp>
      <p:sp>
        <p:nvSpPr>
          <p:cNvPr id="13" name="TextBox 12"/>
          <p:cNvSpPr txBox="1"/>
          <p:nvPr/>
        </p:nvSpPr>
        <p:spPr>
          <a:xfrm>
            <a:off x="9226880" y="5753646"/>
            <a:ext cx="1863010" cy="703269"/>
          </a:xfrm>
          <a:prstGeom prst="rect">
            <a:avLst/>
          </a:prstGeom>
          <a:noFill/>
        </p:spPr>
        <p:txBody>
          <a:bodyPr wrap="none" rtlCol="0">
            <a:spAutoFit/>
          </a:bodyPr>
          <a:lstStyle/>
          <a:p>
            <a:pPr algn="ctr"/>
            <a:r>
              <a:rPr lang="en-US" sz="1985" dirty="0">
                <a:solidFill>
                  <a:schemeClr val="tx2"/>
                </a:solidFill>
                <a:latin typeface="Arial" charset="0"/>
                <a:ea typeface="Arial" charset="0"/>
                <a:cs typeface="Arial" charset="0"/>
              </a:rPr>
              <a:t>Future climate </a:t>
            </a:r>
          </a:p>
          <a:p>
            <a:pPr algn="ctr"/>
            <a:r>
              <a:rPr lang="en-US" sz="1985" dirty="0">
                <a:solidFill>
                  <a:schemeClr val="tx2"/>
                </a:solidFill>
                <a:latin typeface="Arial" charset="0"/>
                <a:ea typeface="Arial" charset="0"/>
                <a:cs typeface="Arial" charset="0"/>
              </a:rPr>
              <a:t>projections</a:t>
            </a:r>
          </a:p>
        </p:txBody>
      </p:sp>
      <p:sp>
        <p:nvSpPr>
          <p:cNvPr id="14" name="TextBox 13"/>
          <p:cNvSpPr txBox="1"/>
          <p:nvPr/>
        </p:nvSpPr>
        <p:spPr>
          <a:xfrm>
            <a:off x="8743214" y="1876595"/>
            <a:ext cx="2521194" cy="805220"/>
          </a:xfrm>
          <a:prstGeom prst="rect">
            <a:avLst/>
          </a:prstGeom>
          <a:noFill/>
        </p:spPr>
        <p:txBody>
          <a:bodyPr wrap="square" rtlCol="0">
            <a:spAutoFit/>
          </a:bodyPr>
          <a:lstStyle/>
          <a:p>
            <a:pPr algn="ctr"/>
            <a:r>
              <a:rPr lang="en-US" sz="1544" dirty="0">
                <a:solidFill>
                  <a:schemeClr val="accent3">
                    <a:lumMod val="50000"/>
                  </a:schemeClr>
                </a:solidFill>
                <a:latin typeface="Arial" charset="0"/>
                <a:ea typeface="Arial" charset="0"/>
                <a:cs typeface="Arial" charset="0"/>
              </a:rPr>
              <a:t>Resource Assessment</a:t>
            </a:r>
          </a:p>
          <a:p>
            <a:pPr algn="ctr"/>
            <a:r>
              <a:rPr lang="en-US" sz="1544" dirty="0">
                <a:solidFill>
                  <a:schemeClr val="accent3">
                    <a:lumMod val="50000"/>
                  </a:schemeClr>
                </a:solidFill>
                <a:latin typeface="Arial" charset="0"/>
                <a:ea typeface="Arial" charset="0"/>
                <a:cs typeface="Arial" charset="0"/>
              </a:rPr>
              <a:t>Infrastructure</a:t>
            </a:r>
          </a:p>
          <a:p>
            <a:pPr algn="ctr"/>
            <a:r>
              <a:rPr lang="en-US" sz="1544" dirty="0">
                <a:solidFill>
                  <a:schemeClr val="accent3">
                    <a:lumMod val="50000"/>
                  </a:schemeClr>
                </a:solidFill>
                <a:latin typeface="Arial" charset="0"/>
                <a:ea typeface="Arial" charset="0"/>
                <a:cs typeface="Arial" charset="0"/>
              </a:rPr>
              <a:t>Planning</a:t>
            </a:r>
          </a:p>
        </p:txBody>
      </p:sp>
      <p:sp>
        <p:nvSpPr>
          <p:cNvPr id="15" name="TextBox 14"/>
          <p:cNvSpPr txBox="1"/>
          <p:nvPr/>
        </p:nvSpPr>
        <p:spPr>
          <a:xfrm>
            <a:off x="6852202" y="3626622"/>
            <a:ext cx="2521194" cy="703269"/>
          </a:xfrm>
          <a:prstGeom prst="rect">
            <a:avLst/>
          </a:prstGeom>
          <a:noFill/>
        </p:spPr>
        <p:txBody>
          <a:bodyPr wrap="square" rtlCol="0">
            <a:spAutoFit/>
          </a:bodyPr>
          <a:lstStyle/>
          <a:p>
            <a:pPr algn="ctr"/>
            <a:r>
              <a:rPr lang="en-US" sz="1985" dirty="0">
                <a:solidFill>
                  <a:schemeClr val="accent6">
                    <a:lumMod val="50000"/>
                  </a:schemeClr>
                </a:solidFill>
                <a:latin typeface="Arial" charset="0"/>
                <a:ea typeface="Arial" charset="0"/>
                <a:cs typeface="Arial" charset="0"/>
              </a:rPr>
              <a:t>Drought Early </a:t>
            </a:r>
          </a:p>
          <a:p>
            <a:pPr algn="ctr"/>
            <a:r>
              <a:rPr lang="en-US" sz="1985" dirty="0">
                <a:solidFill>
                  <a:schemeClr val="accent6">
                    <a:lumMod val="50000"/>
                  </a:schemeClr>
                </a:solidFill>
                <a:latin typeface="Arial" charset="0"/>
                <a:ea typeface="Arial" charset="0"/>
                <a:cs typeface="Arial" charset="0"/>
              </a:rPr>
              <a:t>Warning</a:t>
            </a:r>
          </a:p>
        </p:txBody>
      </p:sp>
      <p:sp>
        <p:nvSpPr>
          <p:cNvPr id="16" name="TextBox 15"/>
          <p:cNvSpPr txBox="1"/>
          <p:nvPr/>
        </p:nvSpPr>
        <p:spPr>
          <a:xfrm>
            <a:off x="4806925" y="3626622"/>
            <a:ext cx="2521194" cy="703269"/>
          </a:xfrm>
          <a:prstGeom prst="rect">
            <a:avLst/>
          </a:prstGeom>
          <a:noFill/>
        </p:spPr>
        <p:txBody>
          <a:bodyPr wrap="square" rtlCol="0">
            <a:spAutoFit/>
          </a:bodyPr>
          <a:lstStyle/>
          <a:p>
            <a:pPr algn="ctr"/>
            <a:r>
              <a:rPr lang="en-US" sz="1985" dirty="0">
                <a:solidFill>
                  <a:schemeClr val="accent6">
                    <a:lumMod val="50000"/>
                  </a:schemeClr>
                </a:solidFill>
                <a:latin typeface="Arial" charset="0"/>
                <a:ea typeface="Arial" charset="0"/>
                <a:cs typeface="Arial" charset="0"/>
              </a:rPr>
              <a:t>Flood </a:t>
            </a:r>
          </a:p>
          <a:p>
            <a:pPr algn="ctr"/>
            <a:r>
              <a:rPr lang="en-US" sz="1985" dirty="0">
                <a:solidFill>
                  <a:schemeClr val="accent6">
                    <a:lumMod val="50000"/>
                  </a:schemeClr>
                </a:solidFill>
                <a:latin typeface="Arial" charset="0"/>
                <a:ea typeface="Arial" charset="0"/>
                <a:cs typeface="Arial" charset="0"/>
              </a:rPr>
              <a:t>Prediction</a:t>
            </a:r>
          </a:p>
        </p:txBody>
      </p:sp>
      <p:sp>
        <p:nvSpPr>
          <p:cNvPr id="17" name="TextBox 16"/>
          <p:cNvSpPr txBox="1"/>
          <p:nvPr/>
        </p:nvSpPr>
        <p:spPr>
          <a:xfrm>
            <a:off x="2538466" y="3626622"/>
            <a:ext cx="2521194" cy="703269"/>
          </a:xfrm>
          <a:prstGeom prst="rect">
            <a:avLst/>
          </a:prstGeom>
          <a:noFill/>
        </p:spPr>
        <p:txBody>
          <a:bodyPr wrap="square" rtlCol="0">
            <a:spAutoFit/>
          </a:bodyPr>
          <a:lstStyle/>
          <a:p>
            <a:pPr algn="ctr"/>
            <a:r>
              <a:rPr lang="en-US" sz="1985" dirty="0">
                <a:solidFill>
                  <a:schemeClr val="accent6">
                    <a:lumMod val="50000"/>
                  </a:schemeClr>
                </a:solidFill>
                <a:latin typeface="Arial" charset="0"/>
                <a:ea typeface="Arial" charset="0"/>
                <a:cs typeface="Arial" charset="0"/>
              </a:rPr>
              <a:t>Flood and Drought Impacts</a:t>
            </a:r>
          </a:p>
        </p:txBody>
      </p:sp>
      <p:sp>
        <p:nvSpPr>
          <p:cNvPr id="18" name="TextBox 17"/>
          <p:cNvSpPr txBox="1"/>
          <p:nvPr/>
        </p:nvSpPr>
        <p:spPr>
          <a:xfrm>
            <a:off x="625967" y="3626622"/>
            <a:ext cx="2144199" cy="703269"/>
          </a:xfrm>
          <a:prstGeom prst="rect">
            <a:avLst/>
          </a:prstGeom>
          <a:noFill/>
        </p:spPr>
        <p:txBody>
          <a:bodyPr wrap="square" rtlCol="0">
            <a:spAutoFit/>
          </a:bodyPr>
          <a:lstStyle/>
          <a:p>
            <a:pPr algn="ctr"/>
            <a:r>
              <a:rPr lang="en-US" sz="1985" dirty="0">
                <a:solidFill>
                  <a:schemeClr val="accent6">
                    <a:lumMod val="50000"/>
                  </a:schemeClr>
                </a:solidFill>
                <a:latin typeface="Arial" charset="0"/>
                <a:ea typeface="Arial" charset="0"/>
                <a:cs typeface="Arial" charset="0"/>
              </a:rPr>
              <a:t>Historic </a:t>
            </a:r>
          </a:p>
          <a:p>
            <a:pPr algn="ctr"/>
            <a:r>
              <a:rPr lang="en-US" sz="1985" dirty="0">
                <a:solidFill>
                  <a:schemeClr val="accent6">
                    <a:lumMod val="50000"/>
                  </a:schemeClr>
                </a:solidFill>
                <a:latin typeface="Arial" charset="0"/>
                <a:ea typeface="Arial" charset="0"/>
                <a:cs typeface="Arial" charset="0"/>
              </a:rPr>
              <a:t>Risk</a:t>
            </a:r>
          </a:p>
        </p:txBody>
      </p:sp>
      <p:sp>
        <p:nvSpPr>
          <p:cNvPr id="19" name="TextBox 18"/>
          <p:cNvSpPr txBox="1"/>
          <p:nvPr/>
        </p:nvSpPr>
        <p:spPr>
          <a:xfrm>
            <a:off x="8805120" y="3626622"/>
            <a:ext cx="2521194" cy="703269"/>
          </a:xfrm>
          <a:prstGeom prst="rect">
            <a:avLst/>
          </a:prstGeom>
          <a:noFill/>
        </p:spPr>
        <p:txBody>
          <a:bodyPr wrap="square" rtlCol="0">
            <a:spAutoFit/>
          </a:bodyPr>
          <a:lstStyle/>
          <a:p>
            <a:pPr algn="ctr"/>
            <a:r>
              <a:rPr lang="en-US" sz="1985" dirty="0">
                <a:solidFill>
                  <a:schemeClr val="accent6">
                    <a:lumMod val="50000"/>
                  </a:schemeClr>
                </a:solidFill>
                <a:latin typeface="Arial" charset="0"/>
                <a:ea typeface="Arial" charset="0"/>
                <a:cs typeface="Arial" charset="0"/>
              </a:rPr>
              <a:t>Changes in </a:t>
            </a:r>
          </a:p>
          <a:p>
            <a:pPr algn="ctr"/>
            <a:r>
              <a:rPr lang="en-US" sz="1985" dirty="0">
                <a:solidFill>
                  <a:schemeClr val="accent6">
                    <a:lumMod val="50000"/>
                  </a:schemeClr>
                </a:solidFill>
                <a:latin typeface="Arial" charset="0"/>
                <a:ea typeface="Arial" charset="0"/>
                <a:cs typeface="Arial" charset="0"/>
              </a:rPr>
              <a:t>Risk</a:t>
            </a:r>
          </a:p>
        </p:txBody>
      </p:sp>
      <p:sp>
        <p:nvSpPr>
          <p:cNvPr id="22" name="Up Arrow 21"/>
          <p:cNvSpPr/>
          <p:nvPr/>
        </p:nvSpPr>
        <p:spPr>
          <a:xfrm>
            <a:off x="5460539" y="4661837"/>
            <a:ext cx="1213962" cy="477502"/>
          </a:xfrm>
          <a:prstGeom prst="upArrow">
            <a:avLst>
              <a:gd name="adj1" fmla="val 50000"/>
              <a:gd name="adj2" fmla="val 52933"/>
            </a:avLst>
          </a:prstGeom>
          <a:solidFill>
            <a:srgbClr val="557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30" name="Up Arrow 29"/>
          <p:cNvSpPr/>
          <p:nvPr/>
        </p:nvSpPr>
        <p:spPr>
          <a:xfrm>
            <a:off x="5460540" y="2981041"/>
            <a:ext cx="1213962" cy="477502"/>
          </a:xfrm>
          <a:prstGeom prst="upArrow">
            <a:avLst>
              <a:gd name="adj1" fmla="val 50000"/>
              <a:gd name="adj2" fmla="val 52933"/>
            </a:avLst>
          </a:prstGeom>
          <a:solidFill>
            <a:srgbClr val="557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0" name="Up Arrow 19"/>
          <p:cNvSpPr/>
          <p:nvPr/>
        </p:nvSpPr>
        <p:spPr>
          <a:xfrm rot="5400000">
            <a:off x="10820677" y="5342474"/>
            <a:ext cx="282374" cy="605087"/>
          </a:xfrm>
          <a:prstGeom prst="upArrow">
            <a:avLst>
              <a:gd name="adj1" fmla="val 50000"/>
              <a:gd name="adj2" fmla="val 56477"/>
            </a:avLst>
          </a:prstGeom>
          <a:solidFill>
            <a:srgbClr val="395475"/>
          </a:solidFill>
          <a:ln>
            <a:solidFill>
              <a:srgbClr val="395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34" name="TextBox 33"/>
          <p:cNvSpPr txBox="1"/>
          <p:nvPr/>
        </p:nvSpPr>
        <p:spPr>
          <a:xfrm>
            <a:off x="90310" y="151447"/>
            <a:ext cx="12000089" cy="1384995"/>
          </a:xfrm>
          <a:prstGeom prst="rect">
            <a:avLst/>
          </a:prstGeom>
          <a:noFill/>
        </p:spPr>
        <p:txBody>
          <a:bodyPr wrap="square" rtlCol="0">
            <a:spAutoFit/>
          </a:bodyPr>
          <a:lstStyle/>
          <a:p>
            <a:pPr algn="ctr"/>
            <a:r>
              <a:rPr lang="en-US" sz="2800" b="1" dirty="0">
                <a:latin typeface="Aptos" panose="020B0004020202020204" pitchFamily="34" charset="0"/>
                <a:cs typeface="Arial" panose="020B0604020202020204" pitchFamily="34" charset="0"/>
              </a:rPr>
              <a:t>We develop climate and hydrological predictions and risk assessments to address water resilience challenges, </a:t>
            </a:r>
          </a:p>
          <a:p>
            <a:pPr algn="ctr"/>
            <a:r>
              <a:rPr lang="en-US" sz="2800" b="1" dirty="0">
                <a:latin typeface="Aptos" panose="020B0004020202020204" pitchFamily="34" charset="0"/>
                <a:cs typeface="Arial" panose="020B0604020202020204" pitchFamily="34" charset="0"/>
              </a:rPr>
              <a:t>across time scales and for a range of applications/sectors</a:t>
            </a:r>
          </a:p>
        </p:txBody>
      </p:sp>
      <p:sp>
        <p:nvSpPr>
          <p:cNvPr id="35" name="TextBox 34"/>
          <p:cNvSpPr txBox="1"/>
          <p:nvPr/>
        </p:nvSpPr>
        <p:spPr>
          <a:xfrm>
            <a:off x="4806925" y="1905578"/>
            <a:ext cx="2521194" cy="805220"/>
          </a:xfrm>
          <a:prstGeom prst="rect">
            <a:avLst/>
          </a:prstGeom>
          <a:noFill/>
        </p:spPr>
        <p:txBody>
          <a:bodyPr wrap="square" rtlCol="0">
            <a:spAutoFit/>
          </a:bodyPr>
          <a:lstStyle/>
          <a:p>
            <a:pPr algn="ctr"/>
            <a:r>
              <a:rPr lang="en-US" sz="1544" dirty="0">
                <a:solidFill>
                  <a:schemeClr val="accent3">
                    <a:lumMod val="50000"/>
                  </a:schemeClr>
                </a:solidFill>
                <a:latin typeface="Arial" charset="0"/>
                <a:ea typeface="Arial" charset="0"/>
                <a:cs typeface="Arial" charset="0"/>
              </a:rPr>
              <a:t>Govt. Alerts</a:t>
            </a:r>
          </a:p>
          <a:p>
            <a:pPr algn="ctr"/>
            <a:r>
              <a:rPr lang="en-US" sz="1544" dirty="0">
                <a:solidFill>
                  <a:schemeClr val="accent3">
                    <a:lumMod val="50000"/>
                  </a:schemeClr>
                </a:solidFill>
                <a:latin typeface="Arial" charset="0"/>
                <a:ea typeface="Arial" charset="0"/>
                <a:cs typeface="Arial" charset="0"/>
              </a:rPr>
              <a:t>Utilities</a:t>
            </a:r>
          </a:p>
          <a:p>
            <a:pPr algn="ctr"/>
            <a:r>
              <a:rPr lang="en-US" sz="1544" dirty="0">
                <a:solidFill>
                  <a:schemeClr val="accent3">
                    <a:lumMod val="50000"/>
                  </a:schemeClr>
                </a:solidFill>
                <a:latin typeface="Arial" charset="0"/>
                <a:ea typeface="Arial" charset="0"/>
                <a:cs typeface="Arial" charset="0"/>
              </a:rPr>
              <a:t>Insurance</a:t>
            </a:r>
          </a:p>
        </p:txBody>
      </p:sp>
      <p:sp>
        <p:nvSpPr>
          <p:cNvPr id="36" name="TextBox 35"/>
          <p:cNvSpPr txBox="1"/>
          <p:nvPr/>
        </p:nvSpPr>
        <p:spPr>
          <a:xfrm>
            <a:off x="2538466" y="1905578"/>
            <a:ext cx="2521194" cy="1042850"/>
          </a:xfrm>
          <a:prstGeom prst="rect">
            <a:avLst/>
          </a:prstGeom>
          <a:noFill/>
        </p:spPr>
        <p:txBody>
          <a:bodyPr wrap="square" rtlCol="0">
            <a:spAutoFit/>
          </a:bodyPr>
          <a:lstStyle/>
          <a:p>
            <a:pPr algn="ctr"/>
            <a:r>
              <a:rPr lang="en-US" sz="1544" dirty="0">
                <a:solidFill>
                  <a:schemeClr val="accent3">
                    <a:lumMod val="50000"/>
                  </a:schemeClr>
                </a:solidFill>
                <a:latin typeface="Arial" charset="0"/>
                <a:ea typeface="Arial" charset="0"/>
                <a:cs typeface="Arial" charset="0"/>
              </a:rPr>
              <a:t>Insurance</a:t>
            </a:r>
          </a:p>
          <a:p>
            <a:pPr algn="ctr"/>
            <a:r>
              <a:rPr lang="en-US" sz="1544" dirty="0">
                <a:solidFill>
                  <a:schemeClr val="accent3">
                    <a:lumMod val="50000"/>
                  </a:schemeClr>
                </a:solidFill>
                <a:latin typeface="Arial" charset="0"/>
                <a:ea typeface="Arial" charset="0"/>
                <a:cs typeface="Arial" charset="0"/>
              </a:rPr>
              <a:t>Govt.</a:t>
            </a:r>
          </a:p>
          <a:p>
            <a:pPr algn="ctr"/>
            <a:r>
              <a:rPr lang="en-US" sz="1544" dirty="0">
                <a:solidFill>
                  <a:schemeClr val="accent3">
                    <a:lumMod val="50000"/>
                  </a:schemeClr>
                </a:solidFill>
                <a:latin typeface="Arial" charset="0"/>
                <a:ea typeface="Arial" charset="0"/>
                <a:cs typeface="Arial" charset="0"/>
              </a:rPr>
              <a:t>Utilities</a:t>
            </a:r>
          </a:p>
          <a:p>
            <a:pPr algn="ctr"/>
            <a:r>
              <a:rPr lang="en-US" sz="1544" dirty="0">
                <a:solidFill>
                  <a:schemeClr val="accent3">
                    <a:lumMod val="50000"/>
                  </a:schemeClr>
                </a:solidFill>
                <a:latin typeface="Arial" charset="0"/>
                <a:ea typeface="Arial" charset="0"/>
                <a:cs typeface="Arial" charset="0"/>
              </a:rPr>
              <a:t>Aid Agencies</a:t>
            </a:r>
          </a:p>
        </p:txBody>
      </p:sp>
      <p:sp>
        <p:nvSpPr>
          <p:cNvPr id="37" name="TextBox 36"/>
          <p:cNvSpPr txBox="1"/>
          <p:nvPr/>
        </p:nvSpPr>
        <p:spPr>
          <a:xfrm>
            <a:off x="6775070" y="1876595"/>
            <a:ext cx="2521194" cy="805220"/>
          </a:xfrm>
          <a:prstGeom prst="rect">
            <a:avLst/>
          </a:prstGeom>
          <a:noFill/>
        </p:spPr>
        <p:txBody>
          <a:bodyPr wrap="square" rtlCol="0">
            <a:spAutoFit/>
          </a:bodyPr>
          <a:lstStyle/>
          <a:p>
            <a:pPr algn="ctr"/>
            <a:r>
              <a:rPr lang="en-US" sz="1544" dirty="0">
                <a:solidFill>
                  <a:schemeClr val="accent3">
                    <a:lumMod val="50000"/>
                  </a:schemeClr>
                </a:solidFill>
                <a:latin typeface="Arial" charset="0"/>
                <a:ea typeface="Arial" charset="0"/>
                <a:cs typeface="Arial" charset="0"/>
              </a:rPr>
              <a:t>Commodities</a:t>
            </a:r>
          </a:p>
          <a:p>
            <a:pPr algn="ctr"/>
            <a:r>
              <a:rPr lang="en-US" sz="1544" dirty="0">
                <a:solidFill>
                  <a:schemeClr val="accent3">
                    <a:lumMod val="50000"/>
                  </a:schemeClr>
                </a:solidFill>
                <a:latin typeface="Arial" charset="0"/>
                <a:ea typeface="Arial" charset="0"/>
                <a:cs typeface="Arial" charset="0"/>
              </a:rPr>
              <a:t>Insurance</a:t>
            </a:r>
          </a:p>
          <a:p>
            <a:pPr algn="ctr"/>
            <a:r>
              <a:rPr lang="en-US" sz="1544" dirty="0">
                <a:solidFill>
                  <a:schemeClr val="accent3">
                    <a:lumMod val="50000"/>
                  </a:schemeClr>
                </a:solidFill>
                <a:latin typeface="Arial" charset="0"/>
                <a:ea typeface="Arial" charset="0"/>
                <a:cs typeface="Arial" charset="0"/>
              </a:rPr>
              <a:t>Hydro, Energy, Ag. </a:t>
            </a:r>
          </a:p>
        </p:txBody>
      </p:sp>
      <p:sp>
        <p:nvSpPr>
          <p:cNvPr id="38" name="TextBox 37"/>
          <p:cNvSpPr txBox="1"/>
          <p:nvPr/>
        </p:nvSpPr>
        <p:spPr>
          <a:xfrm>
            <a:off x="437472" y="1905578"/>
            <a:ext cx="2521194" cy="1042850"/>
          </a:xfrm>
          <a:prstGeom prst="rect">
            <a:avLst/>
          </a:prstGeom>
          <a:noFill/>
        </p:spPr>
        <p:txBody>
          <a:bodyPr wrap="square" rtlCol="0">
            <a:spAutoFit/>
          </a:bodyPr>
          <a:lstStyle/>
          <a:p>
            <a:pPr algn="ctr"/>
            <a:r>
              <a:rPr lang="en-US" sz="1544" dirty="0">
                <a:solidFill>
                  <a:schemeClr val="accent3">
                    <a:lumMod val="50000"/>
                  </a:schemeClr>
                </a:solidFill>
                <a:latin typeface="Arial" charset="0"/>
                <a:ea typeface="Arial" charset="0"/>
                <a:cs typeface="Arial" charset="0"/>
              </a:rPr>
              <a:t>Insurance</a:t>
            </a:r>
          </a:p>
          <a:p>
            <a:pPr algn="ctr"/>
            <a:r>
              <a:rPr lang="en-US" sz="1544" dirty="0">
                <a:solidFill>
                  <a:schemeClr val="accent3">
                    <a:lumMod val="50000"/>
                  </a:schemeClr>
                </a:solidFill>
                <a:latin typeface="Arial" charset="0"/>
                <a:ea typeface="Arial" charset="0"/>
                <a:cs typeface="Arial" charset="0"/>
              </a:rPr>
              <a:t>Reinsurance</a:t>
            </a:r>
          </a:p>
          <a:p>
            <a:pPr algn="ctr"/>
            <a:r>
              <a:rPr lang="en-US" sz="1544" dirty="0">
                <a:solidFill>
                  <a:schemeClr val="accent3">
                    <a:lumMod val="50000"/>
                  </a:schemeClr>
                </a:solidFill>
                <a:latin typeface="Arial" charset="0"/>
                <a:ea typeface="Arial" charset="0"/>
                <a:cs typeface="Arial" charset="0"/>
              </a:rPr>
              <a:t>Planning</a:t>
            </a:r>
          </a:p>
          <a:p>
            <a:pPr algn="ctr"/>
            <a:r>
              <a:rPr lang="en-US" sz="1544" dirty="0">
                <a:solidFill>
                  <a:schemeClr val="accent3">
                    <a:lumMod val="50000"/>
                  </a:schemeClr>
                </a:solidFill>
                <a:latin typeface="Arial" charset="0"/>
                <a:ea typeface="Arial" charset="0"/>
                <a:cs typeface="Arial" charset="0"/>
              </a:rPr>
              <a:t>Design</a:t>
            </a:r>
          </a:p>
        </p:txBody>
      </p:sp>
      <p:sp>
        <p:nvSpPr>
          <p:cNvPr id="26" name="Up Arrow 25">
            <a:extLst>
              <a:ext uri="{FF2B5EF4-FFF2-40B4-BE49-F238E27FC236}">
                <a16:creationId xmlns:a16="http://schemas.microsoft.com/office/drawing/2014/main" id="{78EBB2CC-FB52-424D-A801-9A0BCCA8645D}"/>
              </a:ext>
            </a:extLst>
          </p:cNvPr>
          <p:cNvSpPr/>
          <p:nvPr/>
        </p:nvSpPr>
        <p:spPr>
          <a:xfrm>
            <a:off x="8467042" y="4661837"/>
            <a:ext cx="1213962" cy="477502"/>
          </a:xfrm>
          <a:prstGeom prst="upArrow">
            <a:avLst>
              <a:gd name="adj1" fmla="val 50000"/>
              <a:gd name="adj2" fmla="val 52933"/>
            </a:avLst>
          </a:prstGeom>
          <a:solidFill>
            <a:srgbClr val="557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7" name="Up Arrow 26">
            <a:extLst>
              <a:ext uri="{FF2B5EF4-FFF2-40B4-BE49-F238E27FC236}">
                <a16:creationId xmlns:a16="http://schemas.microsoft.com/office/drawing/2014/main" id="{2DCD839B-FCAB-4442-BE57-C38AE097776C}"/>
              </a:ext>
            </a:extLst>
          </p:cNvPr>
          <p:cNvSpPr/>
          <p:nvPr/>
        </p:nvSpPr>
        <p:spPr>
          <a:xfrm>
            <a:off x="8467043" y="2981041"/>
            <a:ext cx="1213962" cy="477502"/>
          </a:xfrm>
          <a:prstGeom prst="upArrow">
            <a:avLst>
              <a:gd name="adj1" fmla="val 50000"/>
              <a:gd name="adj2" fmla="val 52933"/>
            </a:avLst>
          </a:prstGeom>
          <a:solidFill>
            <a:srgbClr val="557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8" name="Up Arrow 27">
            <a:extLst>
              <a:ext uri="{FF2B5EF4-FFF2-40B4-BE49-F238E27FC236}">
                <a16:creationId xmlns:a16="http://schemas.microsoft.com/office/drawing/2014/main" id="{09FDE7A9-1C0E-144E-AE5E-6EFE39B9248C}"/>
              </a:ext>
            </a:extLst>
          </p:cNvPr>
          <p:cNvSpPr/>
          <p:nvPr/>
        </p:nvSpPr>
        <p:spPr>
          <a:xfrm>
            <a:off x="2052581" y="4662748"/>
            <a:ext cx="1213962" cy="477502"/>
          </a:xfrm>
          <a:prstGeom prst="upArrow">
            <a:avLst>
              <a:gd name="adj1" fmla="val 50000"/>
              <a:gd name="adj2" fmla="val 52933"/>
            </a:avLst>
          </a:prstGeom>
          <a:solidFill>
            <a:srgbClr val="557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Up Arrow 28">
            <a:extLst>
              <a:ext uri="{FF2B5EF4-FFF2-40B4-BE49-F238E27FC236}">
                <a16:creationId xmlns:a16="http://schemas.microsoft.com/office/drawing/2014/main" id="{BFEFE955-5746-1F46-9DD1-52F90A8751E8}"/>
              </a:ext>
            </a:extLst>
          </p:cNvPr>
          <p:cNvSpPr/>
          <p:nvPr/>
        </p:nvSpPr>
        <p:spPr>
          <a:xfrm>
            <a:off x="2052582" y="2981952"/>
            <a:ext cx="1213962" cy="477502"/>
          </a:xfrm>
          <a:prstGeom prst="upArrow">
            <a:avLst>
              <a:gd name="adj1" fmla="val 50000"/>
              <a:gd name="adj2" fmla="val 52933"/>
            </a:avLst>
          </a:prstGeom>
          <a:solidFill>
            <a:srgbClr val="557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Tree>
    <p:extLst>
      <p:ext uri="{BB962C8B-B14F-4D97-AF65-F5344CB8AC3E}">
        <p14:creationId xmlns:p14="http://schemas.microsoft.com/office/powerpoint/2010/main" val="1168992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7986" y="1297005"/>
            <a:ext cx="316562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hangingPunct="1">
              <a:buSzPct val="30000"/>
            </a:pPr>
            <a:r>
              <a:rPr lang="en-US" sz="2400" dirty="0">
                <a:latin typeface="Aptos" panose="020B0004020202020204" pitchFamily="34" charset="0"/>
                <a:ea typeface="Gill Sans" charset="0"/>
                <a:cs typeface="Gill Sans" charset="0"/>
              </a:rPr>
              <a:t>In-situ Data</a:t>
            </a:r>
          </a:p>
        </p:txBody>
      </p:sp>
      <p:sp>
        <p:nvSpPr>
          <p:cNvPr id="5" name="TextBox 4"/>
          <p:cNvSpPr txBox="1"/>
          <p:nvPr/>
        </p:nvSpPr>
        <p:spPr>
          <a:xfrm>
            <a:off x="3023146" y="1301942"/>
            <a:ext cx="283925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ctr" hangingPunct="1">
              <a:buSzPct val="30000"/>
            </a:pPr>
            <a:r>
              <a:rPr lang="en-US" sz="2400">
                <a:latin typeface="Aptos" panose="020B0004020202020204" pitchFamily="34" charset="0"/>
                <a:ea typeface="Gill Sans" charset="0"/>
                <a:cs typeface="Gill Sans" charset="0"/>
              </a:rPr>
              <a:t>Remote</a:t>
            </a:r>
            <a:r>
              <a:rPr lang="en-US" sz="2400" dirty="0">
                <a:latin typeface="Aptos" panose="020B0004020202020204" pitchFamily="34" charset="0"/>
                <a:ea typeface="Gill Sans" charset="0"/>
                <a:cs typeface="Gill Sans" charset="0"/>
              </a:rPr>
              <a:t> </a:t>
            </a:r>
            <a:r>
              <a:rPr lang="en-US" sz="2400">
                <a:latin typeface="Aptos" panose="020B0004020202020204" pitchFamily="34" charset="0"/>
                <a:ea typeface="Gill Sans" charset="0"/>
                <a:cs typeface="Gill Sans" charset="0"/>
              </a:rPr>
              <a:t>Sensing</a:t>
            </a:r>
            <a:endParaRPr lang="en-US" sz="2400" dirty="0">
              <a:latin typeface="Aptos" panose="020B0004020202020204" pitchFamily="34" charset="0"/>
              <a:ea typeface="Gill Sans" charset="0"/>
              <a:cs typeface="Gill Sans" charset="0"/>
            </a:endParaRPr>
          </a:p>
        </p:txBody>
      </p:sp>
      <p:sp>
        <p:nvSpPr>
          <p:cNvPr id="6" name="TextBox 5"/>
          <p:cNvSpPr txBox="1"/>
          <p:nvPr/>
        </p:nvSpPr>
        <p:spPr>
          <a:xfrm>
            <a:off x="6324854" y="1294718"/>
            <a:ext cx="338428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hangingPunct="1">
              <a:buSzPct val="30000"/>
            </a:pPr>
            <a:r>
              <a:rPr lang="en-US" sz="2400">
                <a:latin typeface="Aptos" panose="020B0004020202020204" pitchFamily="34" charset="0"/>
                <a:ea typeface="Gill Sans" charset="0"/>
                <a:cs typeface="Gill Sans" charset="0"/>
              </a:rPr>
              <a:t>Hydrological Models</a:t>
            </a:r>
            <a:endParaRPr lang="en-US" sz="2400" dirty="0">
              <a:latin typeface="Aptos" panose="020B0004020202020204" pitchFamily="34" charset="0"/>
              <a:ea typeface="Gill Sans" charset="0"/>
              <a:cs typeface="Gill Sans" charset="0"/>
            </a:endParaRPr>
          </a:p>
        </p:txBody>
      </p:sp>
      <p:sp>
        <p:nvSpPr>
          <p:cNvPr id="7" name="TextBox 6"/>
          <p:cNvSpPr txBox="1"/>
          <p:nvPr/>
        </p:nvSpPr>
        <p:spPr>
          <a:xfrm>
            <a:off x="9483830" y="1294718"/>
            <a:ext cx="23900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hangingPunct="1">
              <a:buSzPct val="30000"/>
            </a:pPr>
            <a:r>
              <a:rPr lang="en-US" sz="2400">
                <a:latin typeface="Aptos" panose="020B0004020202020204" pitchFamily="34" charset="0"/>
                <a:ea typeface="Gill Sans" charset="0"/>
                <a:cs typeface="Gill Sans" charset="0"/>
              </a:rPr>
              <a:t>Climate Models</a:t>
            </a:r>
            <a:endParaRPr lang="en-US" sz="2400" dirty="0">
              <a:latin typeface="Aptos" panose="020B0004020202020204" pitchFamily="34" charset="0"/>
              <a:ea typeface="Gill Sans" charset="0"/>
              <a:cs typeface="Gill Sans" charset="0"/>
            </a:endParaRPr>
          </a:p>
        </p:txBody>
      </p:sp>
      <p:pic>
        <p:nvPicPr>
          <p:cNvPr id="8" name="Picture 2" descr="ttp://www.cimel.fr/wp-content/uploads/2011/09/CES189-sur-station-m%C3%A9t%C3%A9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8901" y="2071984"/>
            <a:ext cx="1709075" cy="26185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ttps://www.geospatialworld.net/wp-content/uploads/2016/12/Sentinel-2_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71215" y="2051437"/>
            <a:ext cx="2743118" cy="20580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ttps://www.drone-thermal-camera.com/wp-content/uploads/drones-agriculture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71215" y="4420508"/>
            <a:ext cx="2743118" cy="1827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6324854" y="2051436"/>
            <a:ext cx="2516881" cy="2216985"/>
          </a:xfrm>
          <a:prstGeom prst="rect">
            <a:avLst/>
          </a:prstGeom>
        </p:spPr>
      </p:pic>
      <p:pic>
        <p:nvPicPr>
          <p:cNvPr id="13" name="Picture 12"/>
          <p:cNvPicPr>
            <a:picLocks noChangeAspect="1"/>
          </p:cNvPicPr>
          <p:nvPr/>
        </p:nvPicPr>
        <p:blipFill>
          <a:blip r:embed="rId7"/>
          <a:stretch>
            <a:fillRect/>
          </a:stretch>
        </p:blipFill>
        <p:spPr>
          <a:xfrm>
            <a:off x="6517384" y="4468521"/>
            <a:ext cx="2203938" cy="2034970"/>
          </a:xfrm>
          <a:prstGeom prst="rect">
            <a:avLst/>
          </a:prstGeom>
        </p:spPr>
      </p:pic>
      <p:pic>
        <p:nvPicPr>
          <p:cNvPr id="14" name="Picture 13"/>
          <p:cNvPicPr>
            <a:picLocks noChangeAspect="1"/>
          </p:cNvPicPr>
          <p:nvPr/>
        </p:nvPicPr>
        <p:blipFill>
          <a:blip r:embed="rId8"/>
          <a:stretch>
            <a:fillRect/>
          </a:stretch>
        </p:blipFill>
        <p:spPr>
          <a:xfrm>
            <a:off x="9405325" y="2007383"/>
            <a:ext cx="2116116" cy="2466335"/>
          </a:xfrm>
          <a:prstGeom prst="rect">
            <a:avLst/>
          </a:prstGeom>
        </p:spPr>
      </p:pic>
      <p:pic>
        <p:nvPicPr>
          <p:cNvPr id="15" name="Picture 14"/>
          <p:cNvPicPr>
            <a:picLocks noChangeAspect="1"/>
          </p:cNvPicPr>
          <p:nvPr/>
        </p:nvPicPr>
        <p:blipFill rotWithShape="1">
          <a:blip r:embed="rId9"/>
          <a:srcRect l="40751" r="16596"/>
          <a:stretch/>
        </p:blipFill>
        <p:spPr>
          <a:xfrm>
            <a:off x="9483830" y="4420508"/>
            <a:ext cx="2155995" cy="2142637"/>
          </a:xfrm>
          <a:prstGeom prst="rect">
            <a:avLst/>
          </a:prstGeom>
        </p:spPr>
      </p:pic>
      <p:pic>
        <p:nvPicPr>
          <p:cNvPr id="16" name="Picture 4" descr="ttps://www.windowscentral.com/sites/wpcentral.com/files/styles/larger_wm_blw/public/field/image/2016/1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6348" y="4876332"/>
            <a:ext cx="1781365" cy="13368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5F2346-E7B5-E230-1B29-D8062198D6B1}"/>
              </a:ext>
            </a:extLst>
          </p:cNvPr>
          <p:cNvSpPr txBox="1"/>
          <p:nvPr/>
        </p:nvSpPr>
        <p:spPr>
          <a:xfrm>
            <a:off x="1948352" y="233573"/>
            <a:ext cx="8295296" cy="584775"/>
          </a:xfrm>
          <a:prstGeom prst="rect">
            <a:avLst/>
          </a:prstGeom>
          <a:noFill/>
        </p:spPr>
        <p:txBody>
          <a:bodyPr wrap="square" rtlCol="0">
            <a:spAutoFit/>
          </a:bodyPr>
          <a:lstStyle/>
          <a:p>
            <a:pPr algn="ctr"/>
            <a:r>
              <a:rPr lang="en-US" sz="3200" b="1" dirty="0">
                <a:latin typeface="Aptos" panose="020B0004020202020204" pitchFamily="34" charset="0"/>
                <a:cs typeface="Arial" panose="020B0604020202020204" pitchFamily="34" charset="0"/>
              </a:rPr>
              <a:t>Research and Applied Tools that we use</a:t>
            </a:r>
          </a:p>
        </p:txBody>
      </p:sp>
    </p:spTree>
    <p:extLst>
      <p:ext uri="{BB962C8B-B14F-4D97-AF65-F5344CB8AC3E}">
        <p14:creationId xmlns:p14="http://schemas.microsoft.com/office/powerpoint/2010/main" val="3617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FDD9A2-4D1D-914B-AEA4-401F5D0A267C}"/>
              </a:ext>
            </a:extLst>
          </p:cNvPr>
          <p:cNvSpPr txBox="1"/>
          <p:nvPr/>
        </p:nvSpPr>
        <p:spPr>
          <a:xfrm>
            <a:off x="230451" y="125855"/>
            <a:ext cx="11731097" cy="1077218"/>
          </a:xfrm>
          <a:prstGeom prst="rect">
            <a:avLst/>
          </a:prstGeom>
          <a:noFill/>
        </p:spPr>
        <p:txBody>
          <a:bodyPr wrap="none" rtlCol="0">
            <a:spAutoFit/>
          </a:bodyPr>
          <a:lstStyle/>
          <a:p>
            <a:pPr algn="ctr"/>
            <a:r>
              <a:rPr lang="en-US" sz="3200" b="1" dirty="0">
                <a:cs typeface="Arial" panose="020B0604020202020204" pitchFamily="34" charset="0"/>
              </a:rPr>
              <a:t>Global to Local Hydrology at High-Resolution (Street and Field)</a:t>
            </a:r>
          </a:p>
          <a:p>
            <a:endParaRPr lang="en-US" sz="3200" dirty="0">
              <a:cs typeface="Arial" panose="020B0604020202020204" pitchFamily="34" charset="0"/>
            </a:endParaRPr>
          </a:p>
        </p:txBody>
      </p:sp>
      <p:pic>
        <p:nvPicPr>
          <p:cNvPr id="3" name="Picture 2" descr="A close up of a map&#10;&#10;Description automatically generated">
            <a:extLst>
              <a:ext uri="{FF2B5EF4-FFF2-40B4-BE49-F238E27FC236}">
                <a16:creationId xmlns:a16="http://schemas.microsoft.com/office/drawing/2014/main" id="{E206F76A-DA8C-BC43-BFE9-BA9647854FFF}"/>
              </a:ext>
            </a:extLst>
          </p:cNvPr>
          <p:cNvPicPr>
            <a:picLocks noChangeAspect="1"/>
          </p:cNvPicPr>
          <p:nvPr/>
        </p:nvPicPr>
        <p:blipFill>
          <a:blip r:embed="rId2"/>
          <a:stretch>
            <a:fillRect/>
          </a:stretch>
        </p:blipFill>
        <p:spPr>
          <a:xfrm>
            <a:off x="2999872" y="788965"/>
            <a:ext cx="9144000" cy="3683000"/>
          </a:xfrm>
          <a:prstGeom prst="rect">
            <a:avLst/>
          </a:prstGeom>
        </p:spPr>
      </p:pic>
      <p:sp>
        <p:nvSpPr>
          <p:cNvPr id="4" name="Rectangle 3">
            <a:extLst>
              <a:ext uri="{FF2B5EF4-FFF2-40B4-BE49-F238E27FC236}">
                <a16:creationId xmlns:a16="http://schemas.microsoft.com/office/drawing/2014/main" id="{CD73C4C9-793D-994C-80B5-9926F6C67B04}"/>
              </a:ext>
            </a:extLst>
          </p:cNvPr>
          <p:cNvSpPr/>
          <p:nvPr/>
        </p:nvSpPr>
        <p:spPr>
          <a:xfrm>
            <a:off x="5094983" y="4342610"/>
            <a:ext cx="6626188" cy="584775"/>
          </a:xfrm>
          <a:prstGeom prst="rect">
            <a:avLst/>
          </a:prstGeom>
        </p:spPr>
        <p:txBody>
          <a:bodyPr wrap="square">
            <a:spAutoFit/>
          </a:bodyPr>
          <a:lstStyle/>
          <a:p>
            <a:pPr algn="r"/>
            <a:r>
              <a:rPr lang="en-US" sz="1600" dirty="0">
                <a:cs typeface="Arial" panose="020B0604020202020204" pitchFamily="34" charset="0"/>
              </a:rPr>
              <a:t>Number of flood events during 1980-2019 </a:t>
            </a:r>
          </a:p>
          <a:p>
            <a:pPr algn="r"/>
            <a:r>
              <a:rPr lang="en-US" sz="1600" dirty="0">
                <a:cs typeface="Arial" panose="020B0604020202020204" pitchFamily="34" charset="0"/>
              </a:rPr>
              <a:t>(for river reaches with flood threshold ≥ 100 m3/s)</a:t>
            </a:r>
          </a:p>
        </p:txBody>
      </p:sp>
      <p:pic>
        <p:nvPicPr>
          <p:cNvPr id="6" name="Content Placeholder 5" descr="A picture containing photo&#10;&#10;Description automatically generated">
            <a:extLst>
              <a:ext uri="{FF2B5EF4-FFF2-40B4-BE49-F238E27FC236}">
                <a16:creationId xmlns:a16="http://schemas.microsoft.com/office/drawing/2014/main" id="{89B872D3-5B94-F94B-AD34-9BEC270460B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90699" y="2169258"/>
            <a:ext cx="4433455" cy="3992262"/>
          </a:xfrm>
          <a:ln>
            <a:solidFill>
              <a:schemeClr val="tx1"/>
            </a:solidFill>
          </a:ln>
        </p:spPr>
      </p:pic>
      <p:sp>
        <p:nvSpPr>
          <p:cNvPr id="8" name="Rectangle 7">
            <a:extLst>
              <a:ext uri="{FF2B5EF4-FFF2-40B4-BE49-F238E27FC236}">
                <a16:creationId xmlns:a16="http://schemas.microsoft.com/office/drawing/2014/main" id="{6E153167-E1C2-C345-B1EF-758AFA547F6D}"/>
              </a:ext>
            </a:extLst>
          </p:cNvPr>
          <p:cNvSpPr/>
          <p:nvPr/>
        </p:nvSpPr>
        <p:spPr>
          <a:xfrm>
            <a:off x="171401" y="6152248"/>
            <a:ext cx="4452753" cy="584775"/>
          </a:xfrm>
          <a:prstGeom prst="rect">
            <a:avLst/>
          </a:prstGeom>
        </p:spPr>
        <p:txBody>
          <a:bodyPr wrap="square">
            <a:spAutoFit/>
          </a:bodyPr>
          <a:lstStyle/>
          <a:p>
            <a:r>
              <a:rPr lang="en-US" sz="1600" dirty="0">
                <a:cs typeface="Arial" panose="020B0604020202020204" pitchFamily="34" charset="0"/>
              </a:rPr>
              <a:t>Volumetric soil moisture, </a:t>
            </a:r>
          </a:p>
          <a:p>
            <a:r>
              <a:rPr lang="en-US" sz="1600" dirty="0">
                <a:cs typeface="Arial" panose="020B0604020202020204" pitchFamily="34" charset="0"/>
              </a:rPr>
              <a:t>Bay Area/Sacramento, 3-Jan-2018</a:t>
            </a:r>
          </a:p>
        </p:txBody>
      </p:sp>
      <p:sp>
        <p:nvSpPr>
          <p:cNvPr id="2" name="TextBox 1">
            <a:extLst>
              <a:ext uri="{FF2B5EF4-FFF2-40B4-BE49-F238E27FC236}">
                <a16:creationId xmlns:a16="http://schemas.microsoft.com/office/drawing/2014/main" id="{BCE10A16-4F62-E44F-B131-E390CD923A89}"/>
              </a:ext>
            </a:extLst>
          </p:cNvPr>
          <p:cNvSpPr txBox="1"/>
          <p:nvPr/>
        </p:nvSpPr>
        <p:spPr>
          <a:xfrm>
            <a:off x="5094983" y="5237943"/>
            <a:ext cx="7016664" cy="1200329"/>
          </a:xfrm>
          <a:prstGeom prst="rect">
            <a:avLst/>
          </a:prstGeom>
          <a:noFill/>
        </p:spPr>
        <p:txBody>
          <a:bodyPr wrap="none" rtlCol="0">
            <a:spAutoFit/>
          </a:bodyPr>
          <a:lstStyle/>
          <a:p>
            <a:pPr marL="342900" indent="-342900">
              <a:buFont typeface="Arial" panose="020B0604020202020204" pitchFamily="34" charset="0"/>
              <a:buChar char="•"/>
            </a:pPr>
            <a:r>
              <a:rPr lang="en-US" sz="2400" dirty="0">
                <a:cs typeface="Arial" panose="020B0604020202020204" pitchFamily="34" charset="0"/>
              </a:rPr>
              <a:t>Advanced datasets, models, statistical methods</a:t>
            </a:r>
          </a:p>
          <a:p>
            <a:pPr marL="342900" indent="-342900">
              <a:buFont typeface="Arial" panose="020B0604020202020204" pitchFamily="34" charset="0"/>
              <a:buChar char="•"/>
            </a:pPr>
            <a:r>
              <a:rPr lang="en-US" sz="2400" dirty="0">
                <a:cs typeface="Arial" panose="020B0604020202020204" pitchFamily="34" charset="0"/>
              </a:rPr>
              <a:t>At relevant, decision making scales</a:t>
            </a:r>
          </a:p>
          <a:p>
            <a:pPr marL="342900" indent="-342900">
              <a:buFont typeface="Arial" panose="020B0604020202020204" pitchFamily="34" charset="0"/>
              <a:buChar char="•"/>
            </a:pPr>
            <a:r>
              <a:rPr lang="en-US" sz="2400" dirty="0">
                <a:cs typeface="Arial" panose="020B0604020202020204" pitchFamily="34" charset="0"/>
              </a:rPr>
              <a:t>River basin to meter scales</a:t>
            </a:r>
          </a:p>
        </p:txBody>
      </p:sp>
      <p:sp>
        <p:nvSpPr>
          <p:cNvPr id="5" name="TextBox 4">
            <a:extLst>
              <a:ext uri="{FF2B5EF4-FFF2-40B4-BE49-F238E27FC236}">
                <a16:creationId xmlns:a16="http://schemas.microsoft.com/office/drawing/2014/main" id="{BBFEB813-0639-A549-B95D-F63F7FFFB4DC}"/>
              </a:ext>
            </a:extLst>
          </p:cNvPr>
          <p:cNvSpPr txBox="1"/>
          <p:nvPr/>
        </p:nvSpPr>
        <p:spPr>
          <a:xfrm rot="5400000">
            <a:off x="11139679" y="2389135"/>
            <a:ext cx="1805302" cy="338554"/>
          </a:xfrm>
          <a:prstGeom prst="rect">
            <a:avLst/>
          </a:prstGeom>
          <a:solidFill>
            <a:schemeClr val="bg1"/>
          </a:solidFill>
        </p:spPr>
        <p:txBody>
          <a:bodyPr wrap="none" rtlCol="0">
            <a:spAutoFit/>
          </a:bodyPr>
          <a:lstStyle/>
          <a:p>
            <a:r>
              <a:rPr lang="en-US" sz="1600" dirty="0">
                <a:cs typeface="Arial" panose="020B0604020202020204" pitchFamily="34" charset="0"/>
              </a:rPr>
              <a:t>Number of events</a:t>
            </a:r>
          </a:p>
        </p:txBody>
      </p:sp>
    </p:spTree>
    <p:extLst>
      <p:ext uri="{BB962C8B-B14F-4D97-AF65-F5344CB8AC3E}">
        <p14:creationId xmlns:p14="http://schemas.microsoft.com/office/powerpoint/2010/main" val="194363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Arrow Connector 51">
            <a:extLst>
              <a:ext uri="{FF2B5EF4-FFF2-40B4-BE49-F238E27FC236}">
                <a16:creationId xmlns:a16="http://schemas.microsoft.com/office/drawing/2014/main" id="{FA8F1B07-8E00-0143-AD7D-DC00EF172A9F}"/>
              </a:ext>
            </a:extLst>
          </p:cNvPr>
          <p:cNvCxnSpPr>
            <a:cxnSpLocks/>
          </p:cNvCxnSpPr>
          <p:nvPr/>
        </p:nvCxnSpPr>
        <p:spPr>
          <a:xfrm flipV="1">
            <a:off x="5985259" y="1965953"/>
            <a:ext cx="5692048" cy="702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3A67ED0-6EBC-EF4C-B732-21EAA1FEB822}"/>
              </a:ext>
            </a:extLst>
          </p:cNvPr>
          <p:cNvSpPr txBox="1"/>
          <p:nvPr/>
        </p:nvSpPr>
        <p:spPr>
          <a:xfrm>
            <a:off x="286010" y="121167"/>
            <a:ext cx="11619979"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Example 1 – Enhancing resilience to flood/drought risk through early warning</a:t>
            </a:r>
          </a:p>
        </p:txBody>
      </p:sp>
      <p:sp>
        <p:nvSpPr>
          <p:cNvPr id="7" name="TextBox 6">
            <a:extLst>
              <a:ext uri="{FF2B5EF4-FFF2-40B4-BE49-F238E27FC236}">
                <a16:creationId xmlns:a16="http://schemas.microsoft.com/office/drawing/2014/main" id="{AA6A2CDE-654C-CD4F-BE33-9B71CD20E1DB}"/>
              </a:ext>
            </a:extLst>
          </p:cNvPr>
          <p:cNvSpPr txBox="1"/>
          <p:nvPr/>
        </p:nvSpPr>
        <p:spPr>
          <a:xfrm>
            <a:off x="41862" y="3585626"/>
            <a:ext cx="4801987"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 range of things needs to be put in place to increase short-term resilience to floods and drought</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Real-time monitoring and early warning is a key element of any risk management approach</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Integration of climate/hydrological models + satellite + in-situ data has enabled this even in data-scarce regions</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Coupled with local dissemination (e.g. community radios) and knowledge (e.g. early action plans)</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pic>
        <p:nvPicPr>
          <p:cNvPr id="34" name="Picture 33" descr="Diagram&#10;&#10;Description automatically generated">
            <a:extLst>
              <a:ext uri="{FF2B5EF4-FFF2-40B4-BE49-F238E27FC236}">
                <a16:creationId xmlns:a16="http://schemas.microsoft.com/office/drawing/2014/main" id="{D663DF7F-D146-D04D-AB49-972FED058671}"/>
              </a:ext>
            </a:extLst>
          </p:cNvPr>
          <p:cNvPicPr>
            <a:picLocks noChangeAspect="1"/>
          </p:cNvPicPr>
          <p:nvPr/>
        </p:nvPicPr>
        <p:blipFill>
          <a:blip r:embed="rId3"/>
          <a:stretch>
            <a:fillRect/>
          </a:stretch>
        </p:blipFill>
        <p:spPr>
          <a:xfrm>
            <a:off x="41862" y="596023"/>
            <a:ext cx="5041118" cy="2931295"/>
          </a:xfrm>
          <a:prstGeom prst="rect">
            <a:avLst/>
          </a:prstGeom>
        </p:spPr>
      </p:pic>
      <p:sp>
        <p:nvSpPr>
          <p:cNvPr id="43" name="TextBox 42">
            <a:extLst>
              <a:ext uri="{FF2B5EF4-FFF2-40B4-BE49-F238E27FC236}">
                <a16:creationId xmlns:a16="http://schemas.microsoft.com/office/drawing/2014/main" id="{00E5D867-4240-D846-865C-0191E1A180B5}"/>
              </a:ext>
            </a:extLst>
          </p:cNvPr>
          <p:cNvSpPr txBox="1"/>
          <p:nvPr/>
        </p:nvSpPr>
        <p:spPr>
          <a:xfrm>
            <a:off x="5941785" y="1208543"/>
            <a:ext cx="1222830"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Risk assessment and mitigation</a:t>
            </a:r>
          </a:p>
        </p:txBody>
      </p:sp>
      <p:sp>
        <p:nvSpPr>
          <p:cNvPr id="44" name="TextBox 43">
            <a:extLst>
              <a:ext uri="{FF2B5EF4-FFF2-40B4-BE49-F238E27FC236}">
                <a16:creationId xmlns:a16="http://schemas.microsoft.com/office/drawing/2014/main" id="{07707D3C-020A-3B45-A6B1-6FC42B0CF353}"/>
              </a:ext>
            </a:extLst>
          </p:cNvPr>
          <p:cNvSpPr txBox="1"/>
          <p:nvPr/>
        </p:nvSpPr>
        <p:spPr>
          <a:xfrm>
            <a:off x="7204381" y="1208542"/>
            <a:ext cx="1559152"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Real-time monitoring and warning</a:t>
            </a:r>
          </a:p>
        </p:txBody>
      </p:sp>
      <p:sp>
        <p:nvSpPr>
          <p:cNvPr id="45" name="TextBox 44">
            <a:extLst>
              <a:ext uri="{FF2B5EF4-FFF2-40B4-BE49-F238E27FC236}">
                <a16:creationId xmlns:a16="http://schemas.microsoft.com/office/drawing/2014/main" id="{A5F1AAD9-37ED-9445-8492-4DB848682AB4}"/>
              </a:ext>
            </a:extLst>
          </p:cNvPr>
          <p:cNvSpPr txBox="1"/>
          <p:nvPr/>
        </p:nvSpPr>
        <p:spPr>
          <a:xfrm>
            <a:off x="8830697" y="1218350"/>
            <a:ext cx="1403974"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Dissemination and communication</a:t>
            </a:r>
          </a:p>
        </p:txBody>
      </p:sp>
      <p:sp>
        <p:nvSpPr>
          <p:cNvPr id="46" name="TextBox 45">
            <a:extLst>
              <a:ext uri="{FF2B5EF4-FFF2-40B4-BE49-F238E27FC236}">
                <a16:creationId xmlns:a16="http://schemas.microsoft.com/office/drawing/2014/main" id="{2D8C4DDB-52EE-0046-A160-29EDF691518A}"/>
              </a:ext>
            </a:extLst>
          </p:cNvPr>
          <p:cNvSpPr txBox="1"/>
          <p:nvPr/>
        </p:nvSpPr>
        <p:spPr>
          <a:xfrm>
            <a:off x="10429615" y="1204202"/>
            <a:ext cx="1222830"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Planned response and recovery </a:t>
            </a:r>
          </a:p>
        </p:txBody>
      </p:sp>
      <p:pic>
        <p:nvPicPr>
          <p:cNvPr id="47" name="Picture 46">
            <a:extLst>
              <a:ext uri="{FF2B5EF4-FFF2-40B4-BE49-F238E27FC236}">
                <a16:creationId xmlns:a16="http://schemas.microsoft.com/office/drawing/2014/main" id="{6E84B656-2BBD-B74E-86E5-6CEB3B8B6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09" t="9970" r="8290"/>
          <a:stretch/>
        </p:blipFill>
        <p:spPr>
          <a:xfrm>
            <a:off x="4957590" y="3589967"/>
            <a:ext cx="7094862" cy="3191156"/>
          </a:xfrm>
          <a:prstGeom prst="rect">
            <a:avLst/>
          </a:prstGeom>
        </p:spPr>
      </p:pic>
      <p:sp>
        <p:nvSpPr>
          <p:cNvPr id="48" name="TextBox 47">
            <a:extLst>
              <a:ext uri="{FF2B5EF4-FFF2-40B4-BE49-F238E27FC236}">
                <a16:creationId xmlns:a16="http://schemas.microsoft.com/office/drawing/2014/main" id="{BB8BDDCD-8184-4044-AB42-539B5CE3FA49}"/>
              </a:ext>
            </a:extLst>
          </p:cNvPr>
          <p:cNvSpPr txBox="1"/>
          <p:nvPr/>
        </p:nvSpPr>
        <p:spPr>
          <a:xfrm>
            <a:off x="6582808" y="3339405"/>
            <a:ext cx="3919663"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Example 7-day forecast of flooding from Cyclone </a:t>
            </a:r>
            <a:r>
              <a:rPr lang="en-US" sz="1000" dirty="0" err="1">
                <a:latin typeface="Arial" panose="020B0604020202020204" pitchFamily="34" charset="0"/>
                <a:cs typeface="Arial" panose="020B0604020202020204" pitchFamily="34" charset="0"/>
              </a:rPr>
              <a:t>Idai</a:t>
            </a:r>
            <a:r>
              <a:rPr lang="en-US" sz="1000" dirty="0">
                <a:latin typeface="Arial" panose="020B0604020202020204" pitchFamily="34" charset="0"/>
                <a:cs typeface="Arial" panose="020B0604020202020204" pitchFamily="34" charset="0"/>
              </a:rPr>
              <a:t>, March 2019</a:t>
            </a:r>
          </a:p>
        </p:txBody>
      </p:sp>
      <p:pic>
        <p:nvPicPr>
          <p:cNvPr id="38" name="Graphic 37" descr="Statistics with solid fill">
            <a:extLst>
              <a:ext uri="{FF2B5EF4-FFF2-40B4-BE49-F238E27FC236}">
                <a16:creationId xmlns:a16="http://schemas.microsoft.com/office/drawing/2014/main" id="{791175B0-2B33-024B-91B1-78A9F19341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2061671"/>
            <a:ext cx="914400" cy="914400"/>
          </a:xfrm>
          <a:prstGeom prst="rect">
            <a:avLst/>
          </a:prstGeom>
        </p:spPr>
      </p:pic>
      <p:pic>
        <p:nvPicPr>
          <p:cNvPr id="40" name="Graphic 39" descr="Satellite with solid fill">
            <a:extLst>
              <a:ext uri="{FF2B5EF4-FFF2-40B4-BE49-F238E27FC236}">
                <a16:creationId xmlns:a16="http://schemas.microsoft.com/office/drawing/2014/main" id="{D928A9C0-4577-F74E-B4B1-646C86616F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4544" y="2023060"/>
            <a:ext cx="864000" cy="864000"/>
          </a:xfrm>
          <a:prstGeom prst="rect">
            <a:avLst/>
          </a:prstGeom>
        </p:spPr>
      </p:pic>
      <p:pic>
        <p:nvPicPr>
          <p:cNvPr id="42" name="Graphic 41" descr="Receiver with solid fill">
            <a:extLst>
              <a:ext uri="{FF2B5EF4-FFF2-40B4-BE49-F238E27FC236}">
                <a16:creationId xmlns:a16="http://schemas.microsoft.com/office/drawing/2014/main" id="{A27CABF8-6CC7-8647-AEA2-B85EB3DDC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6039" y="2035627"/>
            <a:ext cx="828000" cy="828000"/>
          </a:xfrm>
          <a:prstGeom prst="rect">
            <a:avLst/>
          </a:prstGeom>
        </p:spPr>
      </p:pic>
      <p:pic>
        <p:nvPicPr>
          <p:cNvPr id="50" name="Graphic 49" descr="First aid kit with solid fill">
            <a:extLst>
              <a:ext uri="{FF2B5EF4-FFF2-40B4-BE49-F238E27FC236}">
                <a16:creationId xmlns:a16="http://schemas.microsoft.com/office/drawing/2014/main" id="{B1D8A338-F784-754D-B81E-FF3A583FEC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83830" y="1992427"/>
            <a:ext cx="914400" cy="914400"/>
          </a:xfrm>
          <a:prstGeom prst="rect">
            <a:avLst/>
          </a:prstGeom>
        </p:spPr>
      </p:pic>
      <p:sp>
        <p:nvSpPr>
          <p:cNvPr id="53" name="TextBox 52">
            <a:extLst>
              <a:ext uri="{FF2B5EF4-FFF2-40B4-BE49-F238E27FC236}">
                <a16:creationId xmlns:a16="http://schemas.microsoft.com/office/drawing/2014/main" id="{11E8FAB0-01D7-E84D-AAF4-1FA7E8D3C649}"/>
              </a:ext>
            </a:extLst>
          </p:cNvPr>
          <p:cNvSpPr txBox="1"/>
          <p:nvPr/>
        </p:nvSpPr>
        <p:spPr>
          <a:xfrm>
            <a:off x="5941785" y="850865"/>
            <a:ext cx="555644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Four elements of an early warning system</a:t>
            </a:r>
          </a:p>
        </p:txBody>
      </p:sp>
    </p:spTree>
    <p:extLst>
      <p:ext uri="{BB962C8B-B14F-4D97-AF65-F5344CB8AC3E}">
        <p14:creationId xmlns:p14="http://schemas.microsoft.com/office/powerpoint/2010/main" val="2971176287"/>
      </p:ext>
    </p:extLst>
  </p:cSld>
  <p:clrMapOvr>
    <a:masterClrMapping/>
  </p:clrMapOvr>
  <mc:AlternateContent xmlns:mc="http://schemas.openxmlformats.org/markup-compatibility/2006" xmlns:p14="http://schemas.microsoft.com/office/powerpoint/2010/main">
    <mc:Choice Requires="p14">
      <p:transition spd="slow" p14:dur="2000" advTm="105770"/>
    </mc:Choice>
    <mc:Fallback xmlns="">
      <p:transition spd="slow" advTm="10577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3"/>
          <p:cNvSpPr/>
          <p:nvPr/>
        </p:nvSpPr>
        <p:spPr>
          <a:xfrm>
            <a:off x="278143" y="183960"/>
            <a:ext cx="10046981"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ea typeface="Arial"/>
                <a:cs typeface="Arial"/>
                <a:sym typeface="Arial"/>
              </a:rPr>
              <a:t>African and National Monitoring/EW Systems</a:t>
            </a:r>
            <a:endParaRPr sz="3200" b="1" dirty="0"/>
          </a:p>
        </p:txBody>
      </p:sp>
      <p:sp>
        <p:nvSpPr>
          <p:cNvPr id="250" name="Google Shape;250;p23"/>
          <p:cNvSpPr txBox="1"/>
          <p:nvPr/>
        </p:nvSpPr>
        <p:spPr>
          <a:xfrm>
            <a:off x="224369" y="882056"/>
            <a:ext cx="7059803" cy="347783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600"/>
              </a:spcAft>
              <a:buClr>
                <a:schemeClr val="dk1"/>
              </a:buClr>
              <a:buSzPts val="1800"/>
              <a:buFont typeface="Arial"/>
              <a:buChar char="•"/>
            </a:pPr>
            <a:r>
              <a:rPr lang="en-US" sz="1700" dirty="0">
                <a:solidFill>
                  <a:schemeClr val="dk1"/>
                </a:solidFill>
                <a:ea typeface="Arial"/>
                <a:cs typeface="Arial"/>
                <a:sym typeface="Arial"/>
              </a:rPr>
              <a:t>We have been running the continental African Flood and Drought Monitor (AFDM) system since 2008</a:t>
            </a:r>
          </a:p>
          <a:p>
            <a:pPr marL="285750" marR="0" lvl="0" indent="-285750" algn="l" rtl="0">
              <a:spcBef>
                <a:spcPts val="0"/>
              </a:spcBef>
              <a:spcAft>
                <a:spcPts val="600"/>
              </a:spcAft>
              <a:buClr>
                <a:schemeClr val="dk1"/>
              </a:buClr>
              <a:buSzPts val="1800"/>
              <a:buFont typeface="Arial"/>
              <a:buChar char="•"/>
            </a:pPr>
            <a:r>
              <a:rPr lang="en-US" sz="1700" dirty="0">
                <a:solidFill>
                  <a:schemeClr val="dk1"/>
                </a:solidFill>
                <a:ea typeface="Arial"/>
                <a:cs typeface="Arial"/>
                <a:sym typeface="Arial"/>
              </a:rPr>
              <a:t>We also provide national systems for 9 countries which are derived from the AFDM</a:t>
            </a:r>
            <a:endParaRPr sz="1700" dirty="0"/>
          </a:p>
          <a:p>
            <a:pPr marL="285750" marR="0" lvl="0" indent="-285750" algn="l" rtl="0">
              <a:spcBef>
                <a:spcPts val="600"/>
              </a:spcBef>
              <a:spcAft>
                <a:spcPts val="600"/>
              </a:spcAft>
              <a:buClr>
                <a:schemeClr val="dk1"/>
              </a:buClr>
              <a:buSzPts val="1800"/>
              <a:buFont typeface="Arial"/>
              <a:buChar char="•"/>
            </a:pPr>
            <a:r>
              <a:rPr lang="en-US" sz="1700" dirty="0">
                <a:solidFill>
                  <a:schemeClr val="dk1"/>
                </a:solidFill>
                <a:ea typeface="Arial"/>
                <a:cs typeface="Arial"/>
                <a:sym typeface="Arial"/>
              </a:rPr>
              <a:t>They provide more detailed and comprehensive information, tailored to the national scale</a:t>
            </a:r>
            <a:endParaRPr sz="1700" dirty="0"/>
          </a:p>
          <a:p>
            <a:pPr marL="285750" marR="0" lvl="0" indent="-285750" algn="l" rtl="0">
              <a:spcBef>
                <a:spcPts val="600"/>
              </a:spcBef>
              <a:spcAft>
                <a:spcPts val="600"/>
              </a:spcAft>
              <a:buClr>
                <a:schemeClr val="dk1"/>
              </a:buClr>
              <a:buSzPts val="1800"/>
              <a:buFont typeface="Arial"/>
              <a:buChar char="•"/>
            </a:pPr>
            <a:r>
              <a:rPr lang="en-US" sz="1700" dirty="0">
                <a:solidFill>
                  <a:schemeClr val="dk1"/>
                </a:solidFill>
                <a:ea typeface="Arial"/>
                <a:cs typeface="Arial"/>
                <a:sym typeface="Arial"/>
              </a:rPr>
              <a:t>Higher-resolution, more relevant variables, local validation</a:t>
            </a:r>
            <a:endParaRPr sz="1700" dirty="0"/>
          </a:p>
          <a:p>
            <a:pPr marL="285750" marR="0" lvl="0" indent="-285750" algn="l" rtl="0">
              <a:spcBef>
                <a:spcPts val="600"/>
              </a:spcBef>
              <a:spcAft>
                <a:spcPts val="600"/>
              </a:spcAft>
              <a:buClr>
                <a:schemeClr val="dk1"/>
              </a:buClr>
              <a:buSzPts val="1800"/>
              <a:buFont typeface="Arial"/>
              <a:buChar char="•"/>
            </a:pPr>
            <a:r>
              <a:rPr lang="en-US" sz="1700" dirty="0">
                <a:solidFill>
                  <a:schemeClr val="dk1"/>
                </a:solidFill>
                <a:ea typeface="Arial"/>
                <a:cs typeface="Arial"/>
                <a:sym typeface="Arial"/>
              </a:rPr>
              <a:t>With potential to incorporate local knowledge, requirements, data …</a:t>
            </a:r>
            <a:endParaRPr sz="1700" dirty="0"/>
          </a:p>
          <a:p>
            <a:pPr marL="285750" marR="0" lvl="0" indent="-285750" algn="l" rtl="0">
              <a:spcBef>
                <a:spcPts val="600"/>
              </a:spcBef>
              <a:spcAft>
                <a:spcPts val="600"/>
              </a:spcAft>
              <a:buClr>
                <a:schemeClr val="dk1"/>
              </a:buClr>
              <a:buSzPts val="1800"/>
              <a:buFont typeface="Arial"/>
              <a:buChar char="•"/>
            </a:pPr>
            <a:r>
              <a:rPr lang="en-US" sz="1700" dirty="0">
                <a:solidFill>
                  <a:schemeClr val="dk1"/>
                </a:solidFill>
                <a:ea typeface="Arial"/>
                <a:cs typeface="Arial"/>
                <a:sym typeface="Arial"/>
              </a:rPr>
              <a:t>The </a:t>
            </a:r>
            <a:r>
              <a:rPr lang="en-US" sz="1700" dirty="0" err="1">
                <a:solidFill>
                  <a:schemeClr val="dk1"/>
                </a:solidFill>
                <a:ea typeface="Arial"/>
                <a:cs typeface="Arial"/>
                <a:sym typeface="Arial"/>
              </a:rPr>
              <a:t>BuPuSa</a:t>
            </a:r>
            <a:r>
              <a:rPr lang="en-US" sz="1700" dirty="0">
                <a:solidFill>
                  <a:schemeClr val="dk1"/>
                </a:solidFill>
                <a:ea typeface="Arial"/>
                <a:cs typeface="Arial"/>
                <a:sym typeface="Arial"/>
              </a:rPr>
              <a:t>-FDM takes this to the next level of hyper-resolution monitoring and EW at the field/community scale</a:t>
            </a:r>
            <a:endParaRPr sz="1700" dirty="0"/>
          </a:p>
        </p:txBody>
      </p:sp>
      <p:pic>
        <p:nvPicPr>
          <p:cNvPr id="251" name="Google Shape;251;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84172" y="4540634"/>
            <a:ext cx="2414000" cy="2160000"/>
          </a:xfrm>
          <a:prstGeom prst="rect">
            <a:avLst/>
          </a:prstGeom>
          <a:noFill/>
          <a:ln>
            <a:noFill/>
          </a:ln>
        </p:spPr>
      </p:pic>
      <p:pic>
        <p:nvPicPr>
          <p:cNvPr id="252" name="Google Shape;252;p23"/>
          <p:cNvPicPr preferRelativeResize="0"/>
          <p:nvPr/>
        </p:nvPicPr>
        <p:blipFill rotWithShape="1">
          <a:blip r:embed="rId4">
            <a:alphaModFix/>
          </a:blip>
          <a:srcRect/>
          <a:stretch/>
        </p:blipFill>
        <p:spPr>
          <a:xfrm>
            <a:off x="191615" y="4521909"/>
            <a:ext cx="2266667" cy="2160000"/>
          </a:xfrm>
          <a:prstGeom prst="rect">
            <a:avLst/>
          </a:prstGeom>
          <a:noFill/>
          <a:ln>
            <a:noFill/>
          </a:ln>
        </p:spPr>
      </p:pic>
      <p:pic>
        <p:nvPicPr>
          <p:cNvPr id="253" name="Google Shape;253;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763579" y="4521909"/>
            <a:ext cx="2289501" cy="2160000"/>
          </a:xfrm>
          <a:prstGeom prst="rect">
            <a:avLst/>
          </a:prstGeom>
          <a:noFill/>
          <a:ln>
            <a:noFill/>
          </a:ln>
        </p:spPr>
      </p:pic>
      <p:pic>
        <p:nvPicPr>
          <p:cNvPr id="254" name="Google Shape;254;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90490" y="4540634"/>
            <a:ext cx="2113000" cy="2160000"/>
          </a:xfrm>
          <a:prstGeom prst="rect">
            <a:avLst/>
          </a:prstGeom>
          <a:noFill/>
          <a:ln>
            <a:noFill/>
          </a:ln>
        </p:spPr>
      </p:pic>
      <p:pic>
        <p:nvPicPr>
          <p:cNvPr id="255" name="Google Shape;255;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526181" y="4540634"/>
            <a:ext cx="2497500" cy="2160000"/>
          </a:xfrm>
          <a:prstGeom prst="rect">
            <a:avLst/>
          </a:prstGeom>
          <a:noFill/>
          <a:ln>
            <a:noFill/>
          </a:ln>
        </p:spPr>
      </p:pic>
      <p:pic>
        <p:nvPicPr>
          <p:cNvPr id="256" name="Google Shape;256;p23"/>
          <p:cNvPicPr preferRelativeResize="0"/>
          <p:nvPr/>
        </p:nvPicPr>
        <p:blipFill rotWithShape="1">
          <a:blip r:embed="rId8">
            <a:alphaModFix/>
          </a:blip>
          <a:srcRect/>
          <a:stretch/>
        </p:blipFill>
        <p:spPr>
          <a:xfrm>
            <a:off x="7284172" y="880361"/>
            <a:ext cx="4045050" cy="3600000"/>
          </a:xfrm>
          <a:prstGeom prst="rect">
            <a:avLst/>
          </a:prstGeom>
          <a:noFill/>
          <a:ln>
            <a:noFill/>
          </a:ln>
        </p:spPr>
      </p:pic>
      <p:pic>
        <p:nvPicPr>
          <p:cNvPr id="257" name="Google Shape;257;p23" descr="Hydrology (IHP)"/>
          <p:cNvPicPr preferRelativeResize="0"/>
          <p:nvPr/>
        </p:nvPicPr>
        <p:blipFill rotWithShape="1">
          <a:blip r:embed="rId9">
            <a:alphaModFix/>
          </a:blip>
          <a:srcRect/>
          <a:stretch/>
        </p:blipFill>
        <p:spPr>
          <a:xfrm>
            <a:off x="10325124" y="110497"/>
            <a:ext cx="1767872" cy="155542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08AB26E6-41EB-A04C-90B9-0EDB0C4B4B63}"/>
              </a:ext>
            </a:extLst>
          </p:cNvPr>
          <p:cNvPicPr>
            <a:picLocks noChangeAspect="1"/>
          </p:cNvPicPr>
          <p:nvPr/>
        </p:nvPicPr>
        <p:blipFill rotWithShape="1">
          <a:blip r:embed="rId3"/>
          <a:srcRect b="47095"/>
          <a:stretch/>
        </p:blipFill>
        <p:spPr>
          <a:xfrm>
            <a:off x="270304" y="682361"/>
            <a:ext cx="4169249" cy="2078883"/>
          </a:xfrm>
          <a:prstGeom prst="rect">
            <a:avLst/>
          </a:prstGeom>
          <a:ln>
            <a:solidFill>
              <a:schemeClr val="tx1"/>
            </a:solidFill>
          </a:ln>
        </p:spPr>
      </p:pic>
      <p:pic>
        <p:nvPicPr>
          <p:cNvPr id="8" name="Picture 7" descr="Map&#10;&#10;Description automatically generated">
            <a:extLst>
              <a:ext uri="{FF2B5EF4-FFF2-40B4-BE49-F238E27FC236}">
                <a16:creationId xmlns:a16="http://schemas.microsoft.com/office/drawing/2014/main" id="{BD114D72-A358-A440-B679-D72B22060379}"/>
              </a:ext>
            </a:extLst>
          </p:cNvPr>
          <p:cNvPicPr>
            <a:picLocks noChangeAspect="1"/>
          </p:cNvPicPr>
          <p:nvPr/>
        </p:nvPicPr>
        <p:blipFill>
          <a:blip r:embed="rId4"/>
          <a:stretch>
            <a:fillRect/>
          </a:stretch>
        </p:blipFill>
        <p:spPr>
          <a:xfrm>
            <a:off x="289254" y="2956672"/>
            <a:ext cx="2873006" cy="3605970"/>
          </a:xfrm>
          <a:prstGeom prst="rect">
            <a:avLst/>
          </a:prstGeom>
        </p:spPr>
      </p:pic>
      <p:pic>
        <p:nvPicPr>
          <p:cNvPr id="3" name="Picture 2" descr="Chart, line chart&#10;&#10;Description automatically generated">
            <a:extLst>
              <a:ext uri="{FF2B5EF4-FFF2-40B4-BE49-F238E27FC236}">
                <a16:creationId xmlns:a16="http://schemas.microsoft.com/office/drawing/2014/main" id="{B4A5430B-45A3-1F4B-8A4B-C11B83C51A23}"/>
              </a:ext>
            </a:extLst>
          </p:cNvPr>
          <p:cNvPicPr>
            <a:picLocks noChangeAspect="1"/>
          </p:cNvPicPr>
          <p:nvPr/>
        </p:nvPicPr>
        <p:blipFill>
          <a:blip r:embed="rId5"/>
          <a:stretch>
            <a:fillRect/>
          </a:stretch>
        </p:blipFill>
        <p:spPr>
          <a:xfrm>
            <a:off x="5056742" y="2761244"/>
            <a:ext cx="6975123" cy="3801398"/>
          </a:xfrm>
          <a:prstGeom prst="rect">
            <a:avLst/>
          </a:prstGeom>
          <a:ln>
            <a:solidFill>
              <a:schemeClr val="tx1"/>
            </a:solidFill>
          </a:ln>
        </p:spPr>
      </p:pic>
      <p:sp>
        <p:nvSpPr>
          <p:cNvPr id="5" name="TextBox 4">
            <a:extLst>
              <a:ext uri="{FF2B5EF4-FFF2-40B4-BE49-F238E27FC236}">
                <a16:creationId xmlns:a16="http://schemas.microsoft.com/office/drawing/2014/main" id="{C3A67ED0-6EBC-EF4C-B732-21EAA1FEB822}"/>
              </a:ext>
            </a:extLst>
          </p:cNvPr>
          <p:cNvSpPr txBox="1"/>
          <p:nvPr/>
        </p:nvSpPr>
        <p:spPr>
          <a:xfrm>
            <a:off x="289254" y="167307"/>
            <a:ext cx="11619979"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Example 2 – designing more resilient and equitable futures for the Nile River Basin</a:t>
            </a:r>
          </a:p>
        </p:txBody>
      </p:sp>
      <p:sp>
        <p:nvSpPr>
          <p:cNvPr id="7" name="TextBox 6">
            <a:extLst>
              <a:ext uri="{FF2B5EF4-FFF2-40B4-BE49-F238E27FC236}">
                <a16:creationId xmlns:a16="http://schemas.microsoft.com/office/drawing/2014/main" id="{AA6A2CDE-654C-CD4F-BE33-9B71CD20E1DB}"/>
              </a:ext>
            </a:extLst>
          </p:cNvPr>
          <p:cNvSpPr txBox="1"/>
          <p:nvPr/>
        </p:nvSpPr>
        <p:spPr>
          <a:xfrm>
            <a:off x="4605051" y="716468"/>
            <a:ext cx="7426814"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Nile River basin represents a complex water-dependent system, with a legacy of cooperation but ongoing challenges over water-sharing</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Grand Ethiopian Renaissance Dam (GERD) has potential to transform Ethiopian development but with impacts on downstream countries</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Water-energy-food-economy modeling and multi-objective optimization can identify compromise cooperative solutions for dam operations and water management</a:t>
            </a:r>
          </a:p>
        </p:txBody>
      </p:sp>
      <p:sp>
        <p:nvSpPr>
          <p:cNvPr id="9" name="TextBox 8">
            <a:extLst>
              <a:ext uri="{FF2B5EF4-FFF2-40B4-BE49-F238E27FC236}">
                <a16:creationId xmlns:a16="http://schemas.microsoft.com/office/drawing/2014/main" id="{48670BE4-5825-FD4B-9DDD-8A8B7EF784B8}"/>
              </a:ext>
            </a:extLst>
          </p:cNvPr>
          <p:cNvSpPr txBox="1"/>
          <p:nvPr/>
        </p:nvSpPr>
        <p:spPr>
          <a:xfrm>
            <a:off x="3779450" y="4191788"/>
            <a:ext cx="1113826" cy="461665"/>
          </a:xfrm>
          <a:prstGeom prst="rect">
            <a:avLst/>
          </a:prstGeom>
          <a:solidFill>
            <a:schemeClr val="bg1">
              <a:lumMod val="75000"/>
            </a:schemeClr>
          </a:solidFill>
        </p:spPr>
        <p:txBody>
          <a:bodyPr wrap="square" rtlCol="0">
            <a:spAutoFit/>
          </a:bodyPr>
          <a:lstStyle/>
          <a:p>
            <a:r>
              <a:rPr lang="en-US" sz="1200" dirty="0">
                <a:solidFill>
                  <a:srgbClr val="7BF1F0"/>
                </a:solidFill>
                <a:latin typeface="Arial" panose="020B0604020202020204" pitchFamily="34" charset="0"/>
                <a:cs typeface="Arial" panose="020B0604020202020204" pitchFamily="34" charset="0"/>
              </a:rPr>
              <a:t>Compromise solution</a:t>
            </a:r>
          </a:p>
        </p:txBody>
      </p:sp>
      <p:sp>
        <p:nvSpPr>
          <p:cNvPr id="10" name="TextBox 9">
            <a:extLst>
              <a:ext uri="{FF2B5EF4-FFF2-40B4-BE49-F238E27FC236}">
                <a16:creationId xmlns:a16="http://schemas.microsoft.com/office/drawing/2014/main" id="{46418AA0-801B-1143-9E75-14927751604A}"/>
              </a:ext>
            </a:extLst>
          </p:cNvPr>
          <p:cNvSpPr txBox="1"/>
          <p:nvPr/>
        </p:nvSpPr>
        <p:spPr>
          <a:xfrm>
            <a:off x="3779449" y="4882023"/>
            <a:ext cx="1113826" cy="646331"/>
          </a:xfrm>
          <a:prstGeom prst="rect">
            <a:avLst/>
          </a:prstGeom>
          <a:solidFill>
            <a:schemeClr val="bg1">
              <a:lumMod val="75000"/>
            </a:schemeClr>
          </a:solidFill>
        </p:spPr>
        <p:txBody>
          <a:bodyPr wrap="square" rtlCol="0">
            <a:spAutoFit/>
          </a:bodyPr>
          <a:lstStyle/>
          <a:p>
            <a:r>
              <a:rPr lang="en-US" sz="1200" dirty="0">
                <a:solidFill>
                  <a:srgbClr val="59B75A"/>
                </a:solidFill>
                <a:latin typeface="Arial" panose="020B0604020202020204" pitchFamily="34" charset="0"/>
                <a:cs typeface="Arial" panose="020B0604020202020204" pitchFamily="34" charset="0"/>
              </a:rPr>
              <a:t>Nationally</a:t>
            </a:r>
            <a:r>
              <a:rPr lang="en-US" sz="1200" dirty="0">
                <a:latin typeface="Arial" panose="020B0604020202020204" pitchFamily="34" charset="0"/>
                <a:cs typeface="Arial" panose="020B0604020202020204" pitchFamily="34" charset="0"/>
              </a:rPr>
              <a:t> </a:t>
            </a:r>
            <a:r>
              <a:rPr lang="en-US" sz="1200" dirty="0" err="1">
                <a:solidFill>
                  <a:srgbClr val="2025CA"/>
                </a:solidFill>
                <a:latin typeface="Arial" panose="020B0604020202020204" pitchFamily="34" charset="0"/>
                <a:cs typeface="Arial" panose="020B0604020202020204" pitchFamily="34" charset="0"/>
              </a:rPr>
              <a:t>favourable</a:t>
            </a:r>
            <a:r>
              <a:rPr lang="en-US" sz="1200" dirty="0">
                <a:latin typeface="Arial" panose="020B0604020202020204" pitchFamily="34" charset="0"/>
                <a:cs typeface="Arial" panose="020B0604020202020204" pitchFamily="34" charset="0"/>
              </a:rPr>
              <a:t> </a:t>
            </a:r>
            <a:r>
              <a:rPr lang="en-US" sz="1200" dirty="0">
                <a:solidFill>
                  <a:srgbClr val="EF37C7"/>
                </a:solidFill>
                <a:latin typeface="Arial" panose="020B0604020202020204" pitchFamily="34" charset="0"/>
                <a:cs typeface="Arial" panose="020B0604020202020204" pitchFamily="34" charset="0"/>
              </a:rPr>
              <a:t>solutions</a:t>
            </a:r>
          </a:p>
        </p:txBody>
      </p:sp>
      <p:sp>
        <p:nvSpPr>
          <p:cNvPr id="23" name="TextBox 22">
            <a:extLst>
              <a:ext uri="{FF2B5EF4-FFF2-40B4-BE49-F238E27FC236}">
                <a16:creationId xmlns:a16="http://schemas.microsoft.com/office/drawing/2014/main" id="{0455EF2E-664B-7847-9D35-F55F771AA281}"/>
              </a:ext>
            </a:extLst>
          </p:cNvPr>
          <p:cNvSpPr txBox="1"/>
          <p:nvPr/>
        </p:nvSpPr>
        <p:spPr>
          <a:xfrm>
            <a:off x="3779449" y="5756924"/>
            <a:ext cx="1113826" cy="646331"/>
          </a:xfrm>
          <a:prstGeom prst="rect">
            <a:avLst/>
          </a:prstGeom>
          <a:solidFill>
            <a:schemeClr val="bg1">
              <a:lumMod val="75000"/>
            </a:schemeClr>
          </a:solidFill>
        </p:spPr>
        <p:txBody>
          <a:bodyPr wrap="square" rtlCol="0">
            <a:spAutoFit/>
          </a:bodyPr>
          <a:lstStyle/>
          <a:p>
            <a:r>
              <a:rPr lang="en-US" sz="1200" dirty="0">
                <a:latin typeface="Arial" panose="020B0604020202020204" pitchFamily="34" charset="0"/>
                <a:cs typeface="Arial" panose="020B0604020202020204" pitchFamily="34" charset="0"/>
              </a:rPr>
              <a:t>Current proposed solution</a:t>
            </a:r>
          </a:p>
        </p:txBody>
      </p:sp>
    </p:spTree>
    <p:extLst>
      <p:ext uri="{BB962C8B-B14F-4D97-AF65-F5344CB8AC3E}">
        <p14:creationId xmlns:p14="http://schemas.microsoft.com/office/powerpoint/2010/main" val="2077570776"/>
      </p:ext>
    </p:extLst>
  </p:cSld>
  <p:clrMapOvr>
    <a:masterClrMapping/>
  </p:clrMapOvr>
  <mc:AlternateContent xmlns:mc="http://schemas.openxmlformats.org/markup-compatibility/2006" xmlns:p14="http://schemas.microsoft.com/office/powerpoint/2010/main">
    <mc:Choice Requires="p14">
      <p:transition spd="slow" p14:dur="2000" advTm="178144"/>
    </mc:Choice>
    <mc:Fallback xmlns="">
      <p:transition spd="slow" advTm="1781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387F39-151B-5CE5-3936-83B677413215}"/>
              </a:ext>
            </a:extLst>
          </p:cNvPr>
          <p:cNvSpPr txBox="1"/>
          <p:nvPr/>
        </p:nvSpPr>
        <p:spPr>
          <a:xfrm>
            <a:off x="717233" y="532745"/>
            <a:ext cx="10412730" cy="584775"/>
          </a:xfrm>
          <a:prstGeom prst="rect">
            <a:avLst/>
          </a:prstGeom>
          <a:noFill/>
        </p:spPr>
        <p:txBody>
          <a:bodyPr wrap="square">
            <a:spAutoFit/>
          </a:bodyPr>
          <a:lstStyle/>
          <a:p>
            <a:r>
              <a:rPr lang="en-GB" sz="3200" b="1" kern="0" dirty="0">
                <a:effectLst/>
                <a:latin typeface="Aptos" panose="020B0004020202020204" pitchFamily="34" charset="0"/>
                <a:ea typeface="Times New Roman" panose="02020603050405020304" pitchFamily="18" charset="0"/>
                <a:cs typeface="Arial" panose="020B0604020202020204" pitchFamily="34" charset="0"/>
              </a:rPr>
              <a:t>Participant Introductions </a:t>
            </a:r>
          </a:p>
        </p:txBody>
      </p:sp>
      <p:sp>
        <p:nvSpPr>
          <p:cNvPr id="2" name="TextBox 1">
            <a:extLst>
              <a:ext uri="{FF2B5EF4-FFF2-40B4-BE49-F238E27FC236}">
                <a16:creationId xmlns:a16="http://schemas.microsoft.com/office/drawing/2014/main" id="{D3BE8EB1-0CCF-598C-556A-84CF9221DFC1}"/>
              </a:ext>
            </a:extLst>
          </p:cNvPr>
          <p:cNvSpPr txBox="1"/>
          <p:nvPr/>
        </p:nvSpPr>
        <p:spPr>
          <a:xfrm>
            <a:off x="276495" y="1411962"/>
            <a:ext cx="11639010" cy="4801314"/>
          </a:xfrm>
          <a:prstGeom prst="rect">
            <a:avLst/>
          </a:prstGeom>
          <a:noFill/>
        </p:spPr>
        <p:txBody>
          <a:bodyPr wrap="square">
            <a:spAutoFit/>
          </a:bodyPr>
          <a:lstStyle/>
          <a:p>
            <a:pPr marL="457200"/>
            <a:r>
              <a:rPr lang="en-GB" sz="1800" kern="0" dirty="0">
                <a:effectLst/>
                <a:latin typeface="Aptos" panose="020B0004020202020204" pitchFamily="34" charset="0"/>
                <a:ea typeface="Times New Roman" panose="02020603050405020304" pitchFamily="18" charset="0"/>
                <a:cs typeface="Arial" panose="020B0604020202020204" pitchFamily="34" charset="0"/>
              </a:rPr>
              <a:t>Introductions and and background to each represented institution, including overview of current approaches and needs.</a:t>
            </a:r>
            <a:r>
              <a:rPr lang="en-GB" dirty="0">
                <a:effectLst/>
              </a:rPr>
              <a:t> </a:t>
            </a:r>
            <a:endParaRPr lang="en-US" dirty="0"/>
          </a:p>
          <a:p>
            <a:pPr marL="457200" marR="0" algn="l">
              <a:spcBef>
                <a:spcPts val="0"/>
              </a:spcBef>
              <a:spcAft>
                <a:spcPts val="0"/>
              </a:spcAft>
            </a:pPr>
            <a:endParaRPr lang="en-GB" sz="1800" b="1" i="0" u="none" strike="noStrike" dirty="0">
              <a:effectLst/>
            </a:endParaRPr>
          </a:p>
          <a:p>
            <a:pPr marL="457200" marR="0" algn="l">
              <a:spcBef>
                <a:spcPts val="0"/>
              </a:spcBef>
              <a:spcAft>
                <a:spcPts val="0"/>
              </a:spcAft>
            </a:pPr>
            <a:r>
              <a:rPr lang="en-GB" sz="1800" b="1" i="0" u="none" strike="noStrike" dirty="0">
                <a:effectLst/>
              </a:rPr>
              <a:t>Zimbabwe</a:t>
            </a:r>
          </a:p>
          <a:p>
            <a:pPr marL="800100" marR="0" indent="-342900" algn="l">
              <a:spcBef>
                <a:spcPts val="0"/>
              </a:spcBef>
              <a:spcAft>
                <a:spcPts val="0"/>
              </a:spcAft>
              <a:buFont typeface="+mj-lt"/>
              <a:buAutoNum type="arabicPeriod"/>
            </a:pPr>
            <a:r>
              <a:rPr lang="en-GB" sz="1800" b="0" i="0" u="none" strike="noStrike" dirty="0">
                <a:effectLst/>
              </a:rPr>
              <a:t>The Zimbabwe Meteorological Services Department ( ZMSD)</a:t>
            </a:r>
          </a:p>
          <a:p>
            <a:pPr marL="800100" marR="0" indent="-342900" algn="l">
              <a:spcBef>
                <a:spcPts val="0"/>
              </a:spcBef>
              <a:spcAft>
                <a:spcPts val="0"/>
              </a:spcAft>
              <a:buFont typeface="+mj-lt"/>
              <a:buAutoNum type="arabicPeriod"/>
            </a:pPr>
            <a:r>
              <a:rPr lang="en-GB" sz="1800" b="0" i="0" u="none" strike="noStrike" dirty="0">
                <a:effectLst/>
              </a:rPr>
              <a:t>The Department of Civil Protection( DCP)</a:t>
            </a:r>
          </a:p>
          <a:p>
            <a:pPr marL="800100" marR="0" indent="-342900" algn="l">
              <a:spcBef>
                <a:spcPts val="0"/>
              </a:spcBef>
              <a:spcAft>
                <a:spcPts val="0"/>
              </a:spcAft>
              <a:buFont typeface="+mj-lt"/>
              <a:buAutoNum type="arabicPeriod"/>
            </a:pPr>
            <a:r>
              <a:rPr lang="en-GB" sz="1800" b="0" i="0" u="none" strike="noStrike" dirty="0">
                <a:effectLst/>
              </a:rPr>
              <a:t>The Zimbabwe National Water Authority (ZINWA)</a:t>
            </a:r>
          </a:p>
          <a:p>
            <a:pPr marL="457200" marR="0" algn="l">
              <a:spcBef>
                <a:spcPts val="0"/>
              </a:spcBef>
              <a:spcAft>
                <a:spcPts val="0"/>
              </a:spcAft>
            </a:pPr>
            <a:endParaRPr lang="en-GB" sz="1800" b="0" i="0" u="none" strike="noStrike" dirty="0">
              <a:effectLst/>
            </a:endParaRPr>
          </a:p>
          <a:p>
            <a:pPr marL="457200" marR="0" algn="l">
              <a:spcBef>
                <a:spcPts val="0"/>
              </a:spcBef>
              <a:spcAft>
                <a:spcPts val="0"/>
              </a:spcAft>
            </a:pPr>
            <a:r>
              <a:rPr lang="en-GB" sz="1800" b="1" i="0" u="none" strike="noStrike" dirty="0">
                <a:effectLst/>
              </a:rPr>
              <a:t>Mozambique</a:t>
            </a:r>
          </a:p>
          <a:p>
            <a:pPr marL="800100" marR="0" indent="-342900" algn="l">
              <a:spcBef>
                <a:spcPts val="0"/>
              </a:spcBef>
              <a:spcAft>
                <a:spcPts val="0"/>
              </a:spcAft>
              <a:buFont typeface="+mj-lt"/>
              <a:buAutoNum type="arabicPeriod"/>
            </a:pPr>
            <a:r>
              <a:rPr lang="en-GB" sz="1800" b="0" i="0" u="none" strike="noStrike" dirty="0">
                <a:effectLst/>
              </a:rPr>
              <a:t>INAM: Instituto Nacional de </a:t>
            </a:r>
            <a:r>
              <a:rPr lang="en-GB" sz="1800" b="0" i="0" u="none" strike="noStrike" dirty="0" err="1">
                <a:effectLst/>
              </a:rPr>
              <a:t>Meteorologia</a:t>
            </a:r>
            <a:r>
              <a:rPr lang="en-GB" sz="1800" b="0" i="0" u="none" strike="noStrike" dirty="0">
                <a:effectLst/>
              </a:rPr>
              <a:t> (Mozambique National Institute of Meteorology) ; INAM </a:t>
            </a:r>
            <a:r>
              <a:rPr lang="en-GB" sz="1800" b="0" i="0" u="none" strike="noStrike" dirty="0" err="1">
                <a:effectLst/>
              </a:rPr>
              <a:t>Sofala</a:t>
            </a:r>
            <a:r>
              <a:rPr lang="en-GB" sz="1800" b="0" i="0" u="none" strike="noStrike" dirty="0">
                <a:effectLst/>
              </a:rPr>
              <a:t>, INAM </a:t>
            </a:r>
            <a:r>
              <a:rPr lang="en-GB" sz="1800" b="0" i="0" u="none" strike="noStrike" dirty="0" err="1">
                <a:effectLst/>
              </a:rPr>
              <a:t>Manica</a:t>
            </a:r>
            <a:r>
              <a:rPr lang="en-GB" sz="1800" b="0" i="0" u="none" strike="noStrike" dirty="0">
                <a:effectLst/>
              </a:rPr>
              <a:t>, INAM Inhambane</a:t>
            </a:r>
          </a:p>
          <a:p>
            <a:pPr marL="800100" marR="0" indent="-342900" algn="l">
              <a:spcBef>
                <a:spcPts val="0"/>
              </a:spcBef>
              <a:spcAft>
                <a:spcPts val="0"/>
              </a:spcAft>
              <a:buFont typeface="+mj-lt"/>
              <a:buAutoNum type="arabicPeriod"/>
            </a:pPr>
            <a:r>
              <a:rPr lang="en-GB" sz="1800" b="0" i="0" u="none" strike="noStrike" dirty="0">
                <a:effectLst/>
              </a:rPr>
              <a:t>INGD: Instituto Nacional de </a:t>
            </a:r>
            <a:r>
              <a:rPr lang="en-GB" sz="1800" b="0" i="0" u="none" strike="noStrike" dirty="0" err="1">
                <a:effectLst/>
              </a:rPr>
              <a:t>Gestão</a:t>
            </a:r>
            <a:r>
              <a:rPr lang="en-GB" sz="1800" b="0" i="0" u="none" strike="noStrike" dirty="0">
                <a:effectLst/>
              </a:rPr>
              <a:t> e </a:t>
            </a:r>
            <a:r>
              <a:rPr lang="en-GB" sz="1800" b="0" i="0" u="none" strike="noStrike" dirty="0" err="1">
                <a:effectLst/>
              </a:rPr>
              <a:t>Redução</a:t>
            </a:r>
            <a:r>
              <a:rPr lang="en-GB" sz="1800" b="0" i="0" u="none" strike="noStrike" dirty="0">
                <a:effectLst/>
              </a:rPr>
              <a:t> do </a:t>
            </a:r>
            <a:r>
              <a:rPr lang="en-GB" sz="1800" b="0" i="0" u="none" strike="noStrike" dirty="0" err="1">
                <a:effectLst/>
              </a:rPr>
              <a:t>Risco</a:t>
            </a:r>
            <a:r>
              <a:rPr lang="en-GB" sz="1800" b="0" i="0" u="none" strike="noStrike" dirty="0">
                <a:effectLst/>
              </a:rPr>
              <a:t> de </a:t>
            </a:r>
            <a:r>
              <a:rPr lang="en-GB" sz="1800" b="0" i="0" u="none" strike="noStrike" dirty="0" err="1">
                <a:effectLst/>
              </a:rPr>
              <a:t>Desastres</a:t>
            </a:r>
            <a:r>
              <a:rPr lang="en-GB" sz="1800" b="0" i="0" u="none" strike="noStrike" dirty="0">
                <a:effectLst/>
              </a:rPr>
              <a:t> (National Institute for Disaster Risk Management and Reduction)</a:t>
            </a:r>
          </a:p>
          <a:p>
            <a:pPr marL="800100" marR="0" indent="-342900" algn="l">
              <a:spcBef>
                <a:spcPts val="0"/>
              </a:spcBef>
              <a:spcAft>
                <a:spcPts val="0"/>
              </a:spcAft>
              <a:buFont typeface="+mj-lt"/>
              <a:buAutoNum type="arabicPeriod"/>
            </a:pPr>
            <a:r>
              <a:rPr lang="en-GB" sz="1800" b="0" i="0" u="none" strike="noStrike" dirty="0">
                <a:effectLst/>
              </a:rPr>
              <a:t>ARA Centro (Water Administration Institute for the Central Region of Mozambique), </a:t>
            </a:r>
            <a:r>
              <a:rPr lang="en-GB" sz="1800" b="0" i="0" u="none" strike="noStrike" dirty="0" err="1">
                <a:effectLst/>
              </a:rPr>
              <a:t>Buzi</a:t>
            </a:r>
            <a:endParaRPr lang="en-GB" sz="1800" b="0" i="0" u="none" strike="noStrike" dirty="0">
              <a:effectLst/>
            </a:endParaRPr>
          </a:p>
          <a:p>
            <a:pPr marL="800100" marR="0" indent="-342900" algn="l">
              <a:spcBef>
                <a:spcPts val="0"/>
              </a:spcBef>
              <a:spcAft>
                <a:spcPts val="0"/>
              </a:spcAft>
              <a:buFont typeface="+mj-lt"/>
              <a:buAutoNum type="arabicPeriod"/>
            </a:pPr>
            <a:r>
              <a:rPr lang="en-GB" sz="1800" b="0" i="0" u="none" strike="noStrike" dirty="0">
                <a:effectLst/>
              </a:rPr>
              <a:t>ARA Centro, </a:t>
            </a:r>
            <a:r>
              <a:rPr lang="en-GB" sz="1800" b="0" i="0" u="none" strike="noStrike" dirty="0" err="1">
                <a:effectLst/>
              </a:rPr>
              <a:t>Pungue</a:t>
            </a:r>
            <a:endParaRPr lang="en-GB" sz="1800" b="0" i="0" u="none" strike="noStrike" dirty="0">
              <a:effectLst/>
            </a:endParaRPr>
          </a:p>
          <a:p>
            <a:pPr marL="800100" marR="0" indent="-342900" algn="l">
              <a:spcBef>
                <a:spcPts val="0"/>
              </a:spcBef>
              <a:spcAft>
                <a:spcPts val="0"/>
              </a:spcAft>
              <a:buFont typeface="+mj-lt"/>
              <a:buAutoNum type="arabicPeriod"/>
            </a:pPr>
            <a:r>
              <a:rPr lang="en-GB" sz="1800" b="0" i="0" u="none" strike="noStrike" dirty="0">
                <a:effectLst/>
              </a:rPr>
              <a:t>ARA-Sul (Water Administration Institute for the Southern Region of Mozambique) </a:t>
            </a:r>
          </a:p>
          <a:p>
            <a:pPr marL="800100" marR="0" indent="-342900" algn="l">
              <a:spcBef>
                <a:spcPts val="0"/>
              </a:spcBef>
              <a:spcAft>
                <a:spcPts val="0"/>
              </a:spcAft>
              <a:buFont typeface="+mj-lt"/>
              <a:buAutoNum type="arabicPeriod"/>
            </a:pPr>
            <a:r>
              <a:rPr lang="en-GB" sz="1800" b="0" i="0" u="none" strike="noStrike" dirty="0">
                <a:effectLst/>
              </a:rPr>
              <a:t>ICS: Instituto De </a:t>
            </a:r>
            <a:r>
              <a:rPr lang="en-GB" sz="1800" b="0" i="0" u="none" strike="noStrike" dirty="0" err="1">
                <a:effectLst/>
              </a:rPr>
              <a:t>Comunicacao</a:t>
            </a:r>
            <a:r>
              <a:rPr lang="en-GB" sz="1800" b="0" i="0" u="none" strike="noStrike" dirty="0">
                <a:effectLst/>
              </a:rPr>
              <a:t> Social</a:t>
            </a:r>
          </a:p>
        </p:txBody>
      </p:sp>
    </p:spTree>
    <p:extLst>
      <p:ext uri="{BB962C8B-B14F-4D97-AF65-F5344CB8AC3E}">
        <p14:creationId xmlns:p14="http://schemas.microsoft.com/office/powerpoint/2010/main" val="1866433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Picture 2" descr="Be Resilient BuPuSa Project | UNESCO">
            <a:extLst>
              <a:ext uri="{FF2B5EF4-FFF2-40B4-BE49-F238E27FC236}">
                <a16:creationId xmlns:a16="http://schemas.microsoft.com/office/drawing/2014/main" id="{1590197F-3C82-A3F1-AF6B-615ACB427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807507"/>
          </a:xfrm>
          <a:prstGeom prst="rect">
            <a:avLst/>
          </a:prstGeom>
          <a:noFill/>
          <a:extLst>
            <a:ext uri="{909E8E84-426E-40DD-AFC4-6F175D3DCCD1}">
              <a14:hiddenFill xmlns:a14="http://schemas.microsoft.com/office/drawing/2010/main">
                <a:solidFill>
                  <a:srgbClr val="FFFFFF"/>
                </a:solidFill>
              </a14:hiddenFill>
            </a:ext>
          </a:extLst>
        </p:spPr>
      </p:pic>
      <p:sp>
        <p:nvSpPr>
          <p:cNvPr id="96" name="Google Shape;96;p14"/>
          <p:cNvSpPr txBox="1"/>
          <p:nvPr/>
        </p:nvSpPr>
        <p:spPr>
          <a:xfrm>
            <a:off x="1386700" y="1005808"/>
            <a:ext cx="9418600" cy="4647386"/>
          </a:xfrm>
          <a:prstGeom prst="rect">
            <a:avLst/>
          </a:prstGeom>
          <a:solidFill>
            <a:schemeClr val="dk1">
              <a:alpha val="65882"/>
            </a:schemeClr>
          </a:solidFill>
          <a:ln>
            <a:noFill/>
          </a:ln>
        </p:spPr>
        <p:txBody>
          <a:bodyPr spcFirstLastPara="1" wrap="square" lIns="91425" tIns="45700" rIns="91425" bIns="45700" anchor="t" anchorCtr="0">
            <a:spAutoFit/>
          </a:bodyPr>
          <a:lstStyle/>
          <a:p>
            <a:pPr algn="ctr">
              <a:lnSpc>
                <a:spcPct val="105000"/>
              </a:lnSpc>
            </a:pPr>
            <a:r>
              <a:rPr lang="en-GB" sz="3200" b="1" dirty="0">
                <a:solidFill>
                  <a:schemeClr val="bg1"/>
                </a:solidFill>
                <a:effectLst/>
                <a:ea typeface="Times New Roman" panose="02020603050405020304" pitchFamily="18" charset="0"/>
              </a:rPr>
              <a:t>Hydrometeorological Hazard Early Warning for the </a:t>
            </a:r>
            <a:r>
              <a:rPr lang="en-GB" sz="3200" b="1" dirty="0" err="1">
                <a:solidFill>
                  <a:schemeClr val="bg1"/>
                </a:solidFill>
                <a:effectLst/>
                <a:ea typeface="Times New Roman" panose="02020603050405020304" pitchFamily="18" charset="0"/>
              </a:rPr>
              <a:t>Buzi</a:t>
            </a:r>
            <a:r>
              <a:rPr lang="en-GB" sz="3200" b="1" dirty="0">
                <a:solidFill>
                  <a:schemeClr val="bg1"/>
                </a:solidFill>
                <a:effectLst/>
                <a:ea typeface="Times New Roman" panose="02020603050405020304" pitchFamily="18" charset="0"/>
              </a:rPr>
              <a:t>-Pungwe-Save (</a:t>
            </a:r>
            <a:r>
              <a:rPr lang="en-GB" sz="3200" b="1" dirty="0" err="1">
                <a:solidFill>
                  <a:schemeClr val="bg1"/>
                </a:solidFill>
                <a:effectLst/>
                <a:ea typeface="Times New Roman" panose="02020603050405020304" pitchFamily="18" charset="0"/>
              </a:rPr>
              <a:t>BuPuSa</a:t>
            </a:r>
            <a:r>
              <a:rPr lang="en-GB" sz="3200" b="1" dirty="0">
                <a:solidFill>
                  <a:schemeClr val="bg1"/>
                </a:solidFill>
                <a:effectLst/>
                <a:ea typeface="Times New Roman" panose="02020603050405020304" pitchFamily="18" charset="0"/>
              </a:rPr>
              <a:t>) Transboundary Basin</a:t>
            </a:r>
            <a:endParaRPr lang="en-GB" sz="3200" dirty="0">
              <a:solidFill>
                <a:schemeClr val="bg1"/>
              </a:solidFill>
              <a:effectLst/>
              <a:ea typeface="Times New Roman" panose="02020603050405020304" pitchFamily="18" charset="0"/>
            </a:endParaRPr>
          </a:p>
          <a:p>
            <a:pPr algn="ctr">
              <a:lnSpc>
                <a:spcPct val="105000"/>
              </a:lnSpc>
            </a:pPr>
            <a:endParaRPr lang="en-GB" sz="3200" b="1" dirty="0">
              <a:solidFill>
                <a:schemeClr val="bg1"/>
              </a:solidFill>
              <a:effectLst/>
              <a:ea typeface="Times New Roman" panose="02020603050405020304" pitchFamily="18" charset="0"/>
            </a:endParaRPr>
          </a:p>
          <a:p>
            <a:pPr algn="ctr">
              <a:lnSpc>
                <a:spcPct val="105000"/>
              </a:lnSpc>
            </a:pPr>
            <a:r>
              <a:rPr lang="en-GB" sz="3200" b="1" dirty="0">
                <a:solidFill>
                  <a:schemeClr val="bg1"/>
                </a:solidFill>
                <a:effectLst/>
                <a:ea typeface="Times New Roman" panose="02020603050405020304" pitchFamily="18" charset="0"/>
              </a:rPr>
              <a:t>Technical Training and Knowledge Exchange Workshop</a:t>
            </a:r>
            <a:endParaRPr lang="en-US" sz="3200" b="0" i="0" u="none" strike="noStrike" cap="none" dirty="0">
              <a:solidFill>
                <a:schemeClr val="lt1"/>
              </a:solidFill>
              <a:ea typeface="Avenir"/>
              <a:cs typeface="Avenir"/>
              <a:sym typeface="Avenir"/>
            </a:endParaRPr>
          </a:p>
          <a:p>
            <a:pPr marL="0" marR="0" lvl="0" indent="0" algn="ctr" rtl="0">
              <a:spcBef>
                <a:spcPts val="0"/>
              </a:spcBef>
              <a:spcAft>
                <a:spcPts val="0"/>
              </a:spcAft>
              <a:buClr>
                <a:schemeClr val="lt1"/>
              </a:buClr>
              <a:buSzPts val="3200"/>
              <a:buFont typeface="Avenir"/>
              <a:buNone/>
            </a:pPr>
            <a:endParaRPr lang="en-US" sz="3200" dirty="0">
              <a:solidFill>
                <a:schemeClr val="lt1"/>
              </a:solidFill>
              <a:sym typeface="Avenir"/>
            </a:endParaRPr>
          </a:p>
          <a:p>
            <a:pPr marL="0" marR="0" lvl="0" indent="0" algn="ctr" rtl="0">
              <a:spcBef>
                <a:spcPts val="0"/>
              </a:spcBef>
              <a:spcAft>
                <a:spcPts val="0"/>
              </a:spcAft>
              <a:buClr>
                <a:schemeClr val="dk1"/>
              </a:buClr>
              <a:buSzPts val="1800"/>
              <a:buFont typeface="Arial"/>
              <a:buNone/>
            </a:pPr>
            <a:endParaRPr sz="1800" b="0" i="0" u="none" strike="noStrike" cap="none" dirty="0">
              <a:solidFill>
                <a:schemeClr val="lt1"/>
              </a:solidFill>
              <a:ea typeface="Avenir"/>
              <a:cs typeface="Avenir"/>
              <a:sym typeface="Avenir"/>
            </a:endParaRPr>
          </a:p>
          <a:p>
            <a:pPr marL="0" marR="0" lvl="0" indent="0" algn="ctr" rtl="0">
              <a:spcBef>
                <a:spcPts val="0"/>
              </a:spcBef>
              <a:spcAft>
                <a:spcPts val="0"/>
              </a:spcAft>
              <a:buClr>
                <a:schemeClr val="lt1"/>
              </a:buClr>
              <a:buSzPts val="1800"/>
              <a:buFont typeface="Avenir"/>
              <a:buNone/>
            </a:pPr>
            <a:r>
              <a:rPr lang="en-US" sz="1800" b="0" i="0" u="none" strike="noStrike" cap="none" dirty="0">
                <a:solidFill>
                  <a:schemeClr val="lt1"/>
                </a:solidFill>
                <a:ea typeface="Avenir"/>
                <a:cs typeface="Avenir"/>
                <a:sym typeface="Avenir"/>
              </a:rPr>
              <a:t>Prof. Justin Sheffield (</a:t>
            </a:r>
            <a:r>
              <a:rPr lang="en-US" sz="1800" b="0" i="0" u="none" strike="noStrike" cap="none" dirty="0" err="1">
                <a:solidFill>
                  <a:schemeClr val="lt1"/>
                </a:solidFill>
                <a:ea typeface="Avenir"/>
                <a:cs typeface="Avenir"/>
                <a:sym typeface="Avenir"/>
              </a:rPr>
              <a:t>sheffield.justin@gmail.com</a:t>
            </a:r>
            <a:r>
              <a:rPr lang="en-US" sz="1800" b="0" i="0" u="none" strike="noStrike" cap="none" dirty="0">
                <a:solidFill>
                  <a:schemeClr val="lt1"/>
                </a:solidFill>
                <a:ea typeface="Avenir"/>
                <a:cs typeface="Avenir"/>
                <a:sym typeface="Avenir"/>
              </a:rPr>
              <a:t>)</a:t>
            </a:r>
            <a:endParaRPr dirty="0"/>
          </a:p>
          <a:p>
            <a:pPr marL="0" marR="0" lvl="0" indent="0" algn="ctr" rtl="0">
              <a:spcBef>
                <a:spcPts val="0"/>
              </a:spcBef>
              <a:spcAft>
                <a:spcPts val="0"/>
              </a:spcAft>
              <a:buClr>
                <a:schemeClr val="lt1"/>
              </a:buClr>
              <a:buSzPts val="1800"/>
              <a:buFont typeface="Avenir"/>
              <a:buNone/>
            </a:pPr>
            <a:r>
              <a:rPr lang="en-US" sz="1800" b="0" i="0" u="none" strike="noStrike" cap="none" dirty="0">
                <a:solidFill>
                  <a:schemeClr val="lt1"/>
                </a:solidFill>
                <a:ea typeface="Avenir"/>
                <a:cs typeface="Avenir"/>
                <a:sym typeface="Avenir"/>
              </a:rPr>
              <a:t>Princeton Climate Institute, USA</a:t>
            </a:r>
            <a:endParaRPr dirty="0"/>
          </a:p>
          <a:p>
            <a:pPr marL="0" marR="0" lvl="0" indent="0" algn="ctr" rtl="0">
              <a:spcBef>
                <a:spcPts val="0"/>
              </a:spcBef>
              <a:spcAft>
                <a:spcPts val="0"/>
              </a:spcAft>
              <a:buClr>
                <a:schemeClr val="lt1"/>
              </a:buClr>
              <a:buSzPts val="1800"/>
              <a:buFont typeface="Avenir"/>
              <a:buNone/>
            </a:pPr>
            <a:r>
              <a:rPr lang="en-US" sz="1800" b="0" i="0" u="none" strike="noStrike" cap="none" dirty="0">
                <a:solidFill>
                  <a:schemeClr val="lt1"/>
                </a:solidFill>
                <a:ea typeface="Avenir"/>
                <a:cs typeface="Avenir"/>
                <a:sym typeface="Avenir"/>
              </a:rPr>
              <a:t>University of Southampton, UK</a:t>
            </a:r>
            <a:endParaRPr dirty="0"/>
          </a:p>
          <a:p>
            <a:pPr marL="0" marR="0" lvl="0" indent="0" algn="ctr" rtl="0">
              <a:spcBef>
                <a:spcPts val="0"/>
              </a:spcBef>
              <a:spcAft>
                <a:spcPts val="0"/>
              </a:spcAft>
              <a:buClr>
                <a:schemeClr val="dk1"/>
              </a:buClr>
              <a:buSzPts val="2400"/>
              <a:buFont typeface="Arial"/>
              <a:buNone/>
            </a:pPr>
            <a:endParaRPr sz="2400" b="0" i="0" u="none" strike="noStrike" cap="none" dirty="0">
              <a:solidFill>
                <a:schemeClr val="lt1"/>
              </a:solidFill>
              <a:ea typeface="Avenir"/>
              <a:cs typeface="Avenir"/>
              <a:sym typeface="Avenir"/>
            </a:endParaRPr>
          </a:p>
        </p:txBody>
      </p:sp>
      <p:sp>
        <p:nvSpPr>
          <p:cNvPr id="2" name="Rectangle 1">
            <a:extLst>
              <a:ext uri="{FF2B5EF4-FFF2-40B4-BE49-F238E27FC236}">
                <a16:creationId xmlns:a16="http://schemas.microsoft.com/office/drawing/2014/main" id="{9214F922-4FB4-94F6-D9FD-E2B459E8F5D6}"/>
              </a:ext>
            </a:extLst>
          </p:cNvPr>
          <p:cNvSpPr/>
          <p:nvPr/>
        </p:nvSpPr>
        <p:spPr>
          <a:xfrm>
            <a:off x="0" y="6138000"/>
            <a:ext cx="12192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Title">
            <a:extLst>
              <a:ext uri="{FF2B5EF4-FFF2-40B4-BE49-F238E27FC236}">
                <a16:creationId xmlns:a16="http://schemas.microsoft.com/office/drawing/2014/main" id="{FBDB7655-E5A7-38F2-7BCD-9396F710C8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6138000"/>
            <a:ext cx="3291429" cy="720000"/>
          </a:xfrm>
          <a:prstGeom prst="rect">
            <a:avLst/>
          </a:prstGeom>
          <a:solidFill>
            <a:schemeClr val="bg1"/>
          </a:solidFill>
        </p:spPr>
      </p:pic>
      <p:pic>
        <p:nvPicPr>
          <p:cNvPr id="1028" name="Picture 4" descr="ImageTitle">
            <a:extLst>
              <a:ext uri="{FF2B5EF4-FFF2-40B4-BE49-F238E27FC236}">
                <a16:creationId xmlns:a16="http://schemas.microsoft.com/office/drawing/2014/main" id="{3B6F151C-DF91-7B33-FAE9-E3B457076A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25062" y="6138000"/>
            <a:ext cx="22314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Title">
            <a:extLst>
              <a:ext uri="{FF2B5EF4-FFF2-40B4-BE49-F238E27FC236}">
                <a16:creationId xmlns:a16="http://schemas.microsoft.com/office/drawing/2014/main" id="{94B6D7C6-6C80-661E-A2B6-C28CC376167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90101" y="6138000"/>
            <a:ext cx="1284162" cy="720000"/>
          </a:xfrm>
          <a:prstGeom prst="rect">
            <a:avLst/>
          </a:prstGeom>
          <a:solidFill>
            <a:schemeClr val="bg1"/>
          </a:solid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E87F5B-64DC-274D-806F-3589A2D3EC70}"/>
              </a:ext>
            </a:extLst>
          </p:cNvPr>
          <p:cNvSpPr txBox="1"/>
          <p:nvPr/>
        </p:nvSpPr>
        <p:spPr>
          <a:xfrm>
            <a:off x="688621" y="342879"/>
            <a:ext cx="9900355" cy="584775"/>
          </a:xfrm>
          <a:prstGeom prst="rect">
            <a:avLst/>
          </a:prstGeom>
          <a:noFill/>
        </p:spPr>
        <p:txBody>
          <a:bodyPr wrap="square">
            <a:spAutoFit/>
          </a:bodyPr>
          <a:lstStyle/>
          <a:p>
            <a:r>
              <a:rPr lang="en-GB" sz="3200" b="1" kern="0" dirty="0">
                <a:effectLst/>
                <a:ea typeface="Times New Roman" panose="02020603050405020304" pitchFamily="18" charset="0"/>
              </a:rPr>
              <a:t>Discussion on current capacities and gaps</a:t>
            </a:r>
          </a:p>
        </p:txBody>
      </p:sp>
      <p:sp>
        <p:nvSpPr>
          <p:cNvPr id="6" name="TextBox 5">
            <a:extLst>
              <a:ext uri="{FF2B5EF4-FFF2-40B4-BE49-F238E27FC236}">
                <a16:creationId xmlns:a16="http://schemas.microsoft.com/office/drawing/2014/main" id="{AC5ADCA6-7EB0-7F92-A64B-360596F721A5}"/>
              </a:ext>
            </a:extLst>
          </p:cNvPr>
          <p:cNvSpPr txBox="1"/>
          <p:nvPr/>
        </p:nvSpPr>
        <p:spPr>
          <a:xfrm>
            <a:off x="688621" y="1231314"/>
            <a:ext cx="10661369" cy="5262979"/>
          </a:xfrm>
          <a:prstGeom prst="rect">
            <a:avLst/>
          </a:prstGeom>
          <a:noFill/>
        </p:spPr>
        <p:txBody>
          <a:bodyPr wrap="square">
            <a:spAutoFit/>
          </a:bodyPr>
          <a:lstStyle/>
          <a:p>
            <a:r>
              <a:rPr lang="en-GB" sz="2400" b="1" i="1" kern="0" dirty="0">
                <a:effectLst/>
                <a:ea typeface="Times New Roman" panose="02020603050405020304" pitchFamily="18" charset="0"/>
              </a:rPr>
              <a:t>In small groups, discuss and report back:</a:t>
            </a:r>
          </a:p>
          <a:p>
            <a:endParaRPr lang="en-GB" sz="2400" kern="0" dirty="0">
              <a:effectLst/>
              <a:ea typeface="Times New Roman" panose="02020603050405020304" pitchFamily="18" charset="0"/>
            </a:endParaRPr>
          </a:p>
          <a:p>
            <a:pPr marL="285750" indent="-285750">
              <a:buFont typeface="Arial" panose="020B0604020202020204" pitchFamily="34" charset="0"/>
              <a:buChar char="•"/>
            </a:pPr>
            <a:r>
              <a:rPr lang="en-GB" sz="2400" kern="0" dirty="0">
                <a:ea typeface="Times New Roman" panose="02020603050405020304" pitchFamily="18" charset="0"/>
              </a:rPr>
              <a:t>What are the </a:t>
            </a:r>
            <a:r>
              <a:rPr lang="en-GB" sz="2400" kern="0" dirty="0">
                <a:effectLst/>
                <a:ea typeface="Times New Roman" panose="02020603050405020304" pitchFamily="18" charset="0"/>
              </a:rPr>
              <a:t>strengths in current approaches </a:t>
            </a:r>
            <a:r>
              <a:rPr lang="en-GB" sz="2400" kern="0" dirty="0">
                <a:ea typeface="Times New Roman" panose="02020603050405020304" pitchFamily="18" charset="0"/>
              </a:rPr>
              <a:t>to EWS in your institution and country, including technical methodologies and capacities? </a:t>
            </a:r>
          </a:p>
          <a:p>
            <a:pPr marL="285750" indent="-285750">
              <a:buFont typeface="Arial" panose="020B0604020202020204" pitchFamily="34" charset="0"/>
              <a:buChar char="•"/>
            </a:pPr>
            <a:r>
              <a:rPr lang="en-GB" sz="2400" kern="0" dirty="0">
                <a:ea typeface="Times New Roman" panose="02020603050405020304" pitchFamily="18" charset="0"/>
              </a:rPr>
              <a:t>What are the gaps?</a:t>
            </a:r>
          </a:p>
          <a:p>
            <a:pPr marL="285750" indent="-285750">
              <a:buFont typeface="Arial" panose="020B0604020202020204" pitchFamily="34" charset="0"/>
              <a:buChar char="•"/>
            </a:pPr>
            <a:endParaRPr lang="en-GB" sz="2400" kern="0" dirty="0">
              <a:ea typeface="Times New Roman" panose="02020603050405020304" pitchFamily="18" charset="0"/>
            </a:endParaRPr>
          </a:p>
          <a:p>
            <a:pPr marL="285750" indent="-285750">
              <a:buFont typeface="Arial" panose="020B0604020202020204" pitchFamily="34" charset="0"/>
              <a:buChar char="•"/>
            </a:pPr>
            <a:endParaRPr lang="en-GB" sz="2400" kern="0" dirty="0">
              <a:ea typeface="Times New Roman" panose="02020603050405020304" pitchFamily="18" charset="0"/>
            </a:endParaRPr>
          </a:p>
          <a:p>
            <a:r>
              <a:rPr lang="en-GB" sz="2400" b="1" i="1" kern="0" dirty="0" err="1">
                <a:ea typeface="Times New Roman" panose="02020603050405020304" pitchFamily="18" charset="0"/>
              </a:rPr>
              <a:t>Em</a:t>
            </a:r>
            <a:r>
              <a:rPr lang="en-GB" sz="2400" b="1" i="1" kern="0" dirty="0">
                <a:ea typeface="Times New Roman" panose="02020603050405020304" pitchFamily="18" charset="0"/>
              </a:rPr>
              <a:t> </a:t>
            </a:r>
            <a:r>
              <a:rPr lang="en-GB" sz="2400" b="1" i="1" kern="0" dirty="0" err="1">
                <a:ea typeface="Times New Roman" panose="02020603050405020304" pitchFamily="18" charset="0"/>
              </a:rPr>
              <a:t>pequenos</a:t>
            </a:r>
            <a:r>
              <a:rPr lang="en-GB" sz="2400" b="1" i="1" kern="0" dirty="0">
                <a:ea typeface="Times New Roman" panose="02020603050405020304" pitchFamily="18" charset="0"/>
              </a:rPr>
              <a:t> </a:t>
            </a:r>
            <a:r>
              <a:rPr lang="en-GB" sz="2400" b="1" i="1" kern="0" dirty="0" err="1">
                <a:ea typeface="Times New Roman" panose="02020603050405020304" pitchFamily="18" charset="0"/>
              </a:rPr>
              <a:t>grupos</a:t>
            </a:r>
            <a:r>
              <a:rPr lang="en-GB" sz="2400" b="1" i="1" kern="0" dirty="0">
                <a:ea typeface="Times New Roman" panose="02020603050405020304" pitchFamily="18" charset="0"/>
              </a:rPr>
              <a:t>, </a:t>
            </a:r>
            <a:r>
              <a:rPr lang="en-GB" sz="2400" b="1" i="1" kern="0" dirty="0" err="1">
                <a:ea typeface="Times New Roman" panose="02020603050405020304" pitchFamily="18" charset="0"/>
              </a:rPr>
              <a:t>discutam</a:t>
            </a:r>
            <a:r>
              <a:rPr lang="en-GB" sz="2400" b="1" i="1" kern="0" dirty="0">
                <a:ea typeface="Times New Roman" panose="02020603050405020304" pitchFamily="18" charset="0"/>
              </a:rPr>
              <a:t> e </a:t>
            </a:r>
            <a:r>
              <a:rPr lang="en-GB" sz="2400" b="1" i="1" kern="0" dirty="0" err="1">
                <a:ea typeface="Times New Roman" panose="02020603050405020304" pitchFamily="18" charset="0"/>
              </a:rPr>
              <a:t>relatem</a:t>
            </a:r>
            <a:r>
              <a:rPr lang="en-GB" sz="2400" b="1" i="1" kern="0" dirty="0">
                <a:ea typeface="Times New Roman" panose="02020603050405020304" pitchFamily="18" charset="0"/>
              </a:rPr>
              <a:t>:</a:t>
            </a:r>
          </a:p>
          <a:p>
            <a:endParaRPr lang="en-GB" sz="2400" kern="0" dirty="0">
              <a:ea typeface="Times New Roman" panose="02020603050405020304" pitchFamily="18" charset="0"/>
            </a:endParaRPr>
          </a:p>
          <a:p>
            <a:pPr marL="457200" indent="-457200">
              <a:buFont typeface="+mj-lt"/>
              <a:buAutoNum type="arabicPeriod"/>
            </a:pPr>
            <a:r>
              <a:rPr lang="en-GB" sz="2400" kern="0" dirty="0" err="1">
                <a:ea typeface="Times New Roman" panose="02020603050405020304" pitchFamily="18" charset="0"/>
              </a:rPr>
              <a:t>Quais</a:t>
            </a:r>
            <a:r>
              <a:rPr lang="en-GB" sz="2400" kern="0" dirty="0">
                <a:ea typeface="Times New Roman" panose="02020603050405020304" pitchFamily="18" charset="0"/>
              </a:rPr>
              <a:t> </a:t>
            </a:r>
            <a:r>
              <a:rPr lang="en-GB" sz="2400" kern="0" dirty="0" err="1">
                <a:ea typeface="Times New Roman" panose="02020603050405020304" pitchFamily="18" charset="0"/>
              </a:rPr>
              <a:t>são</a:t>
            </a:r>
            <a:r>
              <a:rPr lang="en-GB" sz="2400" kern="0" dirty="0">
                <a:ea typeface="Times New Roman" panose="02020603050405020304" pitchFamily="18" charset="0"/>
              </a:rPr>
              <a:t> </a:t>
            </a:r>
            <a:r>
              <a:rPr lang="en-GB" sz="2400" kern="0" dirty="0" err="1">
                <a:ea typeface="Times New Roman" panose="02020603050405020304" pitchFamily="18" charset="0"/>
              </a:rPr>
              <a:t>os</a:t>
            </a:r>
            <a:r>
              <a:rPr lang="en-GB" sz="2400" kern="0" dirty="0">
                <a:ea typeface="Times New Roman" panose="02020603050405020304" pitchFamily="18" charset="0"/>
              </a:rPr>
              <a:t> </a:t>
            </a:r>
            <a:r>
              <a:rPr lang="en-GB" sz="2400" kern="0" dirty="0" err="1">
                <a:ea typeface="Times New Roman" panose="02020603050405020304" pitchFamily="18" charset="0"/>
              </a:rPr>
              <a:t>pontos</a:t>
            </a:r>
            <a:r>
              <a:rPr lang="en-GB" sz="2400" kern="0" dirty="0">
                <a:ea typeface="Times New Roman" panose="02020603050405020304" pitchFamily="18" charset="0"/>
              </a:rPr>
              <a:t> fortes das </a:t>
            </a:r>
            <a:r>
              <a:rPr lang="en-GB" sz="2400" kern="0" dirty="0" err="1">
                <a:ea typeface="Times New Roman" panose="02020603050405020304" pitchFamily="18" charset="0"/>
              </a:rPr>
              <a:t>actuais</a:t>
            </a:r>
            <a:r>
              <a:rPr lang="en-GB" sz="2400" kern="0" dirty="0">
                <a:ea typeface="Times New Roman" panose="02020603050405020304" pitchFamily="18" charset="0"/>
              </a:rPr>
              <a:t> </a:t>
            </a:r>
            <a:r>
              <a:rPr lang="en-GB" sz="2400" kern="0" dirty="0" err="1">
                <a:ea typeface="Times New Roman" panose="02020603050405020304" pitchFamily="18" charset="0"/>
              </a:rPr>
              <a:t>abordagens</a:t>
            </a:r>
            <a:r>
              <a:rPr lang="en-GB" sz="2400" kern="0" dirty="0">
                <a:ea typeface="Times New Roman" panose="02020603050405020304" pitchFamily="18" charset="0"/>
              </a:rPr>
              <a:t> </a:t>
            </a:r>
            <a:r>
              <a:rPr lang="en-GB" sz="2400" kern="0" dirty="0" err="1">
                <a:ea typeface="Times New Roman" panose="02020603050405020304" pitchFamily="18" charset="0"/>
              </a:rPr>
              <a:t>ao</a:t>
            </a:r>
            <a:r>
              <a:rPr lang="en-GB" sz="2400" kern="0" dirty="0">
                <a:ea typeface="Times New Roman" panose="02020603050405020304" pitchFamily="18" charset="0"/>
              </a:rPr>
              <a:t> EWS </a:t>
            </a:r>
            <a:r>
              <a:rPr lang="en-GB" sz="2400" kern="0" dirty="0" err="1">
                <a:ea typeface="Times New Roman" panose="02020603050405020304" pitchFamily="18" charset="0"/>
              </a:rPr>
              <a:t>na</a:t>
            </a:r>
            <a:r>
              <a:rPr lang="en-GB" sz="2400" kern="0" dirty="0">
                <a:ea typeface="Times New Roman" panose="02020603050405020304" pitchFamily="18" charset="0"/>
              </a:rPr>
              <a:t> </a:t>
            </a:r>
            <a:r>
              <a:rPr lang="en-GB" sz="2400" kern="0" dirty="0" err="1">
                <a:ea typeface="Times New Roman" panose="02020603050405020304" pitchFamily="18" charset="0"/>
              </a:rPr>
              <a:t>sua</a:t>
            </a:r>
            <a:r>
              <a:rPr lang="en-GB" sz="2400" kern="0" dirty="0">
                <a:ea typeface="Times New Roman" panose="02020603050405020304" pitchFamily="18" charset="0"/>
              </a:rPr>
              <a:t> </a:t>
            </a:r>
            <a:r>
              <a:rPr lang="en-GB" sz="2400" kern="0" dirty="0" err="1">
                <a:ea typeface="Times New Roman" panose="02020603050405020304" pitchFamily="18" charset="0"/>
              </a:rPr>
              <a:t>instituição</a:t>
            </a:r>
            <a:r>
              <a:rPr lang="en-GB" sz="2400" kern="0" dirty="0">
                <a:ea typeface="Times New Roman" panose="02020603050405020304" pitchFamily="18" charset="0"/>
              </a:rPr>
              <a:t> e </a:t>
            </a:r>
            <a:r>
              <a:rPr lang="en-GB" sz="2400" kern="0" dirty="0" err="1">
                <a:ea typeface="Times New Roman" panose="02020603050405020304" pitchFamily="18" charset="0"/>
              </a:rPr>
              <a:t>país</a:t>
            </a:r>
            <a:r>
              <a:rPr lang="en-GB" sz="2400" kern="0" dirty="0">
                <a:ea typeface="Times New Roman" panose="02020603050405020304" pitchFamily="18" charset="0"/>
              </a:rPr>
              <a:t>, </a:t>
            </a:r>
            <a:r>
              <a:rPr lang="en-GB" sz="2400" kern="0" dirty="0" err="1">
                <a:ea typeface="Times New Roman" panose="02020603050405020304" pitchFamily="18" charset="0"/>
              </a:rPr>
              <a:t>incluindo</a:t>
            </a:r>
            <a:r>
              <a:rPr lang="en-GB" sz="2400" kern="0" dirty="0">
                <a:ea typeface="Times New Roman" panose="02020603050405020304" pitchFamily="18" charset="0"/>
              </a:rPr>
              <a:t> </a:t>
            </a:r>
            <a:r>
              <a:rPr lang="en-GB" sz="2400" kern="0" dirty="0" err="1">
                <a:ea typeface="Times New Roman" panose="02020603050405020304" pitchFamily="18" charset="0"/>
              </a:rPr>
              <a:t>metodologias</a:t>
            </a:r>
            <a:r>
              <a:rPr lang="en-GB" sz="2400" kern="0" dirty="0">
                <a:ea typeface="Times New Roman" panose="02020603050405020304" pitchFamily="18" charset="0"/>
              </a:rPr>
              <a:t> e </a:t>
            </a:r>
            <a:r>
              <a:rPr lang="en-GB" sz="2400" kern="0" dirty="0" err="1">
                <a:ea typeface="Times New Roman" panose="02020603050405020304" pitchFamily="18" charset="0"/>
              </a:rPr>
              <a:t>capacidades</a:t>
            </a:r>
            <a:r>
              <a:rPr lang="en-GB" sz="2400" kern="0" dirty="0">
                <a:ea typeface="Times New Roman" panose="02020603050405020304" pitchFamily="18" charset="0"/>
              </a:rPr>
              <a:t> </a:t>
            </a:r>
            <a:r>
              <a:rPr lang="en-GB" sz="2400" kern="0" dirty="0" err="1">
                <a:ea typeface="Times New Roman" panose="02020603050405020304" pitchFamily="18" charset="0"/>
              </a:rPr>
              <a:t>técnicas</a:t>
            </a:r>
            <a:r>
              <a:rPr lang="en-GB" sz="2400" kern="0" dirty="0">
                <a:ea typeface="Times New Roman" panose="02020603050405020304" pitchFamily="18" charset="0"/>
              </a:rPr>
              <a:t>?</a:t>
            </a:r>
          </a:p>
          <a:p>
            <a:pPr marL="457200" indent="-457200">
              <a:buFont typeface="+mj-lt"/>
              <a:buAutoNum type="arabicPeriod"/>
            </a:pPr>
            <a:r>
              <a:rPr lang="en-GB" sz="2400" kern="0" dirty="0" err="1">
                <a:ea typeface="Times New Roman" panose="02020603050405020304" pitchFamily="18" charset="0"/>
              </a:rPr>
              <a:t>Quais</a:t>
            </a:r>
            <a:r>
              <a:rPr lang="en-GB" sz="2400" kern="0" dirty="0">
                <a:ea typeface="Times New Roman" panose="02020603050405020304" pitchFamily="18" charset="0"/>
              </a:rPr>
              <a:t> </a:t>
            </a:r>
            <a:r>
              <a:rPr lang="en-GB" sz="2400" kern="0" dirty="0" err="1">
                <a:ea typeface="Times New Roman" panose="02020603050405020304" pitchFamily="18" charset="0"/>
              </a:rPr>
              <a:t>são</a:t>
            </a:r>
            <a:r>
              <a:rPr lang="en-GB" sz="2400" kern="0" dirty="0">
                <a:ea typeface="Times New Roman" panose="02020603050405020304" pitchFamily="18" charset="0"/>
              </a:rPr>
              <a:t> as lacunas?</a:t>
            </a:r>
          </a:p>
          <a:p>
            <a:pPr marL="457200" indent="-457200">
              <a:buFont typeface="+mj-lt"/>
              <a:buAutoNum type="arabicPeriod"/>
            </a:pPr>
            <a:endParaRPr lang="en-GB" sz="2400" kern="0" dirty="0">
              <a:ea typeface="Times New Roman" panose="02020603050405020304" pitchFamily="18" charset="0"/>
            </a:endParaRPr>
          </a:p>
          <a:p>
            <a:endParaRPr lang="en-GB" sz="2400" kern="0" dirty="0">
              <a:ea typeface="Times New Roman" panose="02020603050405020304" pitchFamily="18" charset="0"/>
            </a:endParaRPr>
          </a:p>
        </p:txBody>
      </p:sp>
    </p:spTree>
    <p:extLst>
      <p:ext uri="{BB962C8B-B14F-4D97-AF65-F5344CB8AC3E}">
        <p14:creationId xmlns:p14="http://schemas.microsoft.com/office/powerpoint/2010/main" val="2743462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 Resilient BuPuSa Project | UNESCO">
            <a:extLst>
              <a:ext uri="{FF2B5EF4-FFF2-40B4-BE49-F238E27FC236}">
                <a16:creationId xmlns:a16="http://schemas.microsoft.com/office/drawing/2014/main" id="{3DE4776E-5ED5-7B24-AD93-16976CBE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807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84BAE46E-DF14-6348-853C-91FD8E0B9BA0}"/>
              </a:ext>
            </a:extLst>
          </p:cNvPr>
          <p:cNvSpPr txBox="1">
            <a:spLocks noChangeArrowheads="1"/>
          </p:cNvSpPr>
          <p:nvPr/>
        </p:nvSpPr>
        <p:spPr bwMode="auto">
          <a:xfrm>
            <a:off x="1512636" y="744164"/>
            <a:ext cx="9144000" cy="2400657"/>
          </a:xfrm>
          <a:prstGeom prst="rect">
            <a:avLst/>
          </a:prstGeom>
          <a:solidFill>
            <a:schemeClr val="tx1">
              <a:alpha val="56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3000" b="1" dirty="0" err="1">
                <a:solidFill>
                  <a:schemeClr val="bg1"/>
                </a:solidFill>
                <a:latin typeface="Avenir Next" panose="020B0503020202020204" pitchFamily="34" charset="0"/>
                <a:ea typeface="Avenir Next" panose="020B0503020202020204" pitchFamily="34" charset="0"/>
                <a:cs typeface="Avenir Next" panose="020B0503020202020204" pitchFamily="34" charset="0"/>
              </a:rPr>
              <a:t>BuPuSa</a:t>
            </a:r>
            <a:r>
              <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 Flood and Drought Monitor</a:t>
            </a:r>
          </a:p>
          <a:p>
            <a:pPr algn="ctr">
              <a:spcBef>
                <a:spcPct val="0"/>
              </a:spcBef>
              <a:buNone/>
            </a:pPr>
            <a:endPar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Lecture 1: Introduction to the </a:t>
            </a:r>
            <a:r>
              <a:rPr lang="en-US" altLang="en-US" sz="2400" dirty="0" err="1">
                <a:solidFill>
                  <a:schemeClr val="bg1"/>
                </a:solidFill>
                <a:latin typeface="Avenir Next" panose="020B0503020202020204" pitchFamily="34" charset="0"/>
                <a:ea typeface="Avenir Next" panose="020B0503020202020204" pitchFamily="34" charset="0"/>
                <a:cs typeface="Avenir Next" panose="020B0503020202020204" pitchFamily="34" charset="0"/>
              </a:rPr>
              <a:t>BuPuSa</a:t>
            </a: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-FDM and its potential use</a:t>
            </a:r>
          </a:p>
          <a:p>
            <a:pPr algn="ctr">
              <a:spcBef>
                <a:spcPct val="0"/>
              </a:spcBef>
              <a:buNone/>
            </a:pP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 </a:t>
            </a:r>
          </a:p>
          <a:p>
            <a:pPr algn="ctr" eaLnBrk="1" hangingPunct="1">
              <a:spcBef>
                <a:spcPct val="0"/>
              </a:spcBef>
              <a:buFontTx/>
              <a:buNone/>
            </a:pPr>
            <a:endParaRPr lang="en-US" altLang="en-US" sz="18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p:txBody>
      </p:sp>
      <p:sp>
        <p:nvSpPr>
          <p:cNvPr id="3" name="Rectangle 2">
            <a:extLst>
              <a:ext uri="{FF2B5EF4-FFF2-40B4-BE49-F238E27FC236}">
                <a16:creationId xmlns:a16="http://schemas.microsoft.com/office/drawing/2014/main" id="{A3446F77-23B3-998B-82F2-7EBA67CFED1A}"/>
              </a:ext>
            </a:extLst>
          </p:cNvPr>
          <p:cNvSpPr/>
          <p:nvPr/>
        </p:nvSpPr>
        <p:spPr>
          <a:xfrm>
            <a:off x="0" y="6138000"/>
            <a:ext cx="12192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Title">
            <a:extLst>
              <a:ext uri="{FF2B5EF4-FFF2-40B4-BE49-F238E27FC236}">
                <a16:creationId xmlns:a16="http://schemas.microsoft.com/office/drawing/2014/main" id="{092D4BBA-B415-DF03-1C1F-3341A8D35E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138000"/>
            <a:ext cx="3291429" cy="720000"/>
          </a:xfrm>
          <a:prstGeom prst="rect">
            <a:avLst/>
          </a:prstGeom>
          <a:solidFill>
            <a:schemeClr val="bg1"/>
          </a:solidFill>
        </p:spPr>
      </p:pic>
      <p:pic>
        <p:nvPicPr>
          <p:cNvPr id="7" name="Picture 4" descr="ImageTitle">
            <a:extLst>
              <a:ext uri="{FF2B5EF4-FFF2-40B4-BE49-F238E27FC236}">
                <a16:creationId xmlns:a16="http://schemas.microsoft.com/office/drawing/2014/main" id="{33A36844-C4BD-A993-4DE4-1535DA910E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5062" y="6138000"/>
            <a:ext cx="22314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Title">
            <a:extLst>
              <a:ext uri="{FF2B5EF4-FFF2-40B4-BE49-F238E27FC236}">
                <a16:creationId xmlns:a16="http://schemas.microsoft.com/office/drawing/2014/main" id="{3DCC75F0-2F59-C73C-9270-1FBDBD7828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0101" y="6138000"/>
            <a:ext cx="1284162" cy="720000"/>
          </a:xfrm>
          <a:prstGeom prst="rect">
            <a:avLst/>
          </a:prstGeom>
          <a:solidFill>
            <a:schemeClr val="bg1"/>
          </a:solidFill>
        </p:spPr>
      </p:pic>
    </p:spTree>
    <p:extLst>
      <p:ext uri="{BB962C8B-B14F-4D97-AF65-F5344CB8AC3E}">
        <p14:creationId xmlns:p14="http://schemas.microsoft.com/office/powerpoint/2010/main" val="3870021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p:nvPr/>
        </p:nvSpPr>
        <p:spPr>
          <a:xfrm>
            <a:off x="283751" y="272762"/>
            <a:ext cx="11625219" cy="584775"/>
          </a:xfrm>
          <a:prstGeom prst="rect">
            <a:avLst/>
          </a:prstGeom>
          <a:noFill/>
          <a:ln>
            <a:noFill/>
          </a:ln>
        </p:spPr>
        <p:txBody>
          <a:bodyPr spcFirstLastPara="1" wrap="square" lIns="91425" tIns="45700" rIns="91425" bIns="45700" anchor="t" anchorCtr="0">
            <a:noAutofit/>
          </a:bodyPr>
          <a:lstStyle/>
          <a:p>
            <a:pPr algn="ctr"/>
            <a:r>
              <a:rPr lang="en-US" sz="3200" b="1" i="0" u="none" strike="noStrike" cap="none" dirty="0" err="1">
                <a:solidFill>
                  <a:schemeClr val="dk1"/>
                </a:solidFill>
                <a:latin typeface="Aptos" panose="020B0004020202020204" pitchFamily="34" charset="0"/>
                <a:ea typeface="Arial"/>
                <a:cs typeface="Arial"/>
                <a:sym typeface="Arial"/>
              </a:rPr>
              <a:t>Buzi</a:t>
            </a:r>
            <a:r>
              <a:rPr lang="en-US" sz="3200" b="1" i="0" u="none" strike="noStrike" cap="none" dirty="0">
                <a:solidFill>
                  <a:schemeClr val="dk1"/>
                </a:solidFill>
                <a:latin typeface="Aptos" panose="020B0004020202020204" pitchFamily="34" charset="0"/>
                <a:ea typeface="Arial"/>
                <a:cs typeface="Arial"/>
                <a:sym typeface="Arial"/>
              </a:rPr>
              <a:t>-Pungwe-Save Flood and Drought Monitor </a:t>
            </a:r>
          </a:p>
          <a:p>
            <a:pPr algn="ctr"/>
            <a:r>
              <a:rPr lang="en-US" sz="3200" b="1" i="0" u="none" strike="noStrike" cap="none" dirty="0">
                <a:solidFill>
                  <a:schemeClr val="dk1"/>
                </a:solidFill>
                <a:latin typeface="Aptos" panose="020B0004020202020204" pitchFamily="34" charset="0"/>
                <a:ea typeface="Arial"/>
                <a:cs typeface="Arial"/>
                <a:sym typeface="Arial"/>
              </a:rPr>
              <a:t>“</a:t>
            </a:r>
            <a:r>
              <a:rPr lang="en-US" sz="3200" b="1" i="0" u="none" strike="noStrike" cap="none" dirty="0" err="1">
                <a:solidFill>
                  <a:schemeClr val="dk1"/>
                </a:solidFill>
                <a:latin typeface="Aptos" panose="020B0004020202020204" pitchFamily="34" charset="0"/>
                <a:ea typeface="Arial"/>
                <a:cs typeface="Arial"/>
                <a:sym typeface="Arial"/>
              </a:rPr>
              <a:t>BuPuSa</a:t>
            </a:r>
            <a:r>
              <a:rPr lang="en-US" sz="3200" b="1" i="0" u="none" strike="noStrike" cap="none" dirty="0">
                <a:solidFill>
                  <a:schemeClr val="dk1"/>
                </a:solidFill>
                <a:latin typeface="Aptos" panose="020B0004020202020204" pitchFamily="34" charset="0"/>
                <a:ea typeface="Arial"/>
                <a:cs typeface="Arial"/>
                <a:sym typeface="Arial"/>
              </a:rPr>
              <a:t>-FDM”</a:t>
            </a:r>
            <a:endParaRPr b="1" dirty="0">
              <a:latin typeface="Aptos" panose="020B0004020202020204" pitchFamily="34" charset="0"/>
            </a:endParaRPr>
          </a:p>
        </p:txBody>
      </p:sp>
      <p:sp>
        <p:nvSpPr>
          <p:cNvPr id="103" name="Google Shape;103;p15"/>
          <p:cNvSpPr txBox="1"/>
          <p:nvPr/>
        </p:nvSpPr>
        <p:spPr>
          <a:xfrm>
            <a:off x="7972746" y="1732881"/>
            <a:ext cx="4068566" cy="403183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ptos" panose="020B0004020202020204" pitchFamily="34" charset="0"/>
                <a:ea typeface="Arial"/>
                <a:cs typeface="Arial"/>
                <a:sym typeface="Arial"/>
              </a:rPr>
              <a:t>An online platform for monitoring water resources, floods and droughts, close to real-time for </a:t>
            </a:r>
            <a:r>
              <a:rPr lang="en-US" sz="1600" dirty="0">
                <a:solidFill>
                  <a:schemeClr val="dk1"/>
                </a:solidFill>
                <a:latin typeface="Aptos" panose="020B0004020202020204" pitchFamily="34" charset="0"/>
                <a:ea typeface="Arial"/>
                <a:cs typeface="Arial"/>
                <a:sym typeface="Arial"/>
              </a:rPr>
              <a:t>the </a:t>
            </a:r>
            <a:r>
              <a:rPr lang="en-US" sz="1600" dirty="0" err="1">
                <a:solidFill>
                  <a:schemeClr val="dk1"/>
                </a:solidFill>
                <a:latin typeface="Aptos" panose="020B0004020202020204" pitchFamily="34" charset="0"/>
                <a:ea typeface="Arial"/>
                <a:cs typeface="Arial"/>
                <a:sym typeface="Arial"/>
              </a:rPr>
              <a:t>BuPuSa</a:t>
            </a:r>
            <a:r>
              <a:rPr lang="en-US" sz="1600" dirty="0">
                <a:solidFill>
                  <a:schemeClr val="dk1"/>
                </a:solidFill>
                <a:latin typeface="Aptos" panose="020B0004020202020204" pitchFamily="34" charset="0"/>
                <a:ea typeface="Arial"/>
                <a:cs typeface="Arial"/>
                <a:sym typeface="Arial"/>
              </a:rPr>
              <a:t> basins</a:t>
            </a:r>
            <a:endParaRPr sz="1600" dirty="0">
              <a:latin typeface="Aptos" panose="020B0004020202020204" pitchFamily="34" charset="0"/>
            </a:endParaRPr>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ptos" panose="020B0004020202020204" pitchFamily="34" charset="0"/>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ptos" panose="020B0004020202020204" pitchFamily="34" charset="0"/>
                <a:ea typeface="Arial"/>
                <a:cs typeface="Arial"/>
                <a:sym typeface="Arial"/>
              </a:rPr>
              <a:t>Provides daily updates of hydrological variables, flood and drought indices</a:t>
            </a:r>
            <a:endParaRPr sz="1600" dirty="0">
              <a:latin typeface="Aptos" panose="020B0004020202020204" pitchFamily="34" charset="0"/>
            </a:endParaRPr>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ptos" panose="020B0004020202020204" pitchFamily="34" charset="0"/>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ptos" panose="020B0004020202020204" pitchFamily="34" charset="0"/>
                <a:ea typeface="Arial"/>
                <a:cs typeface="Arial"/>
                <a:sym typeface="Arial"/>
              </a:rPr>
              <a:t>Provides short-term flood and drought forecasts</a:t>
            </a:r>
            <a:endParaRPr sz="1600" dirty="0">
              <a:latin typeface="Aptos" panose="020B0004020202020204" pitchFamily="34" charset="0"/>
            </a:endParaRPr>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ptos" panose="020B0004020202020204" pitchFamily="34" charset="0"/>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ptos" panose="020B0004020202020204" pitchFamily="34" charset="0"/>
                <a:ea typeface="Arial"/>
                <a:cs typeface="Arial"/>
                <a:sym typeface="Arial"/>
              </a:rPr>
              <a:t>Data available back to </a:t>
            </a:r>
            <a:r>
              <a:rPr lang="en-US" sz="1600" dirty="0">
                <a:solidFill>
                  <a:schemeClr val="dk1"/>
                </a:solidFill>
                <a:latin typeface="Aptos" panose="020B0004020202020204" pitchFamily="34" charset="0"/>
                <a:ea typeface="Arial"/>
                <a:cs typeface="Arial"/>
                <a:sym typeface="Arial"/>
              </a:rPr>
              <a:t>2000</a:t>
            </a:r>
            <a:r>
              <a:rPr lang="en-US" sz="1600" b="0" i="0" u="none" strike="noStrike" cap="none" dirty="0">
                <a:solidFill>
                  <a:schemeClr val="dk1"/>
                </a:solidFill>
                <a:latin typeface="Aptos" panose="020B0004020202020204" pitchFamily="34" charset="0"/>
                <a:ea typeface="Arial"/>
                <a:cs typeface="Arial"/>
                <a:sym typeface="Arial"/>
              </a:rPr>
              <a:t> for estimating risk</a:t>
            </a:r>
          </a:p>
          <a:p>
            <a:pPr marL="285750" marR="0" lvl="0" indent="-285750" algn="l" rtl="0">
              <a:spcBef>
                <a:spcPts val="0"/>
              </a:spcBef>
              <a:spcAft>
                <a:spcPts val="0"/>
              </a:spcAft>
              <a:buClr>
                <a:schemeClr val="dk1"/>
              </a:buClr>
              <a:buSzPts val="1800"/>
              <a:buFont typeface="Arial"/>
              <a:buChar char="•"/>
            </a:pPr>
            <a:endParaRPr lang="en-US" sz="1600" dirty="0">
              <a:solidFill>
                <a:schemeClr val="dk1"/>
              </a:solidFill>
              <a:latin typeface="Aptos" panose="020B0004020202020204" pitchFamily="34" charset="0"/>
            </a:endParaRPr>
          </a:p>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Aptos" panose="020B0004020202020204" pitchFamily="34" charset="0"/>
                <a:cs typeface="Arial" panose="020B0604020202020204" pitchFamily="34" charset="0"/>
              </a:rPr>
              <a:t>This pilot version can be upgraded in many ways …</a:t>
            </a:r>
            <a:endParaRPr sz="1600" dirty="0">
              <a:latin typeface="Aptos" panose="020B0004020202020204" pitchFamily="34" charset="0"/>
              <a:cs typeface="Arial" panose="020B0604020202020204" pitchFamily="34" charset="0"/>
            </a:endParaRPr>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ptos" panose="020B0004020202020204" pitchFamily="34" charset="0"/>
              <a:ea typeface="Arial"/>
              <a:cs typeface="Arial"/>
              <a:sym typeface="Arial"/>
            </a:endParaRPr>
          </a:p>
        </p:txBody>
      </p:sp>
      <p:pic>
        <p:nvPicPr>
          <p:cNvPr id="4" name="Picture 3" descr="A map of a river&#10;&#10;Description automatically generated">
            <a:extLst>
              <a:ext uri="{FF2B5EF4-FFF2-40B4-BE49-F238E27FC236}">
                <a16:creationId xmlns:a16="http://schemas.microsoft.com/office/drawing/2014/main" id="{E632607D-EB21-369B-32A6-102C73335CEA}"/>
              </a:ext>
            </a:extLst>
          </p:cNvPr>
          <p:cNvPicPr>
            <a:picLocks noChangeAspect="1"/>
          </p:cNvPicPr>
          <p:nvPr/>
        </p:nvPicPr>
        <p:blipFill>
          <a:blip r:embed="rId3"/>
          <a:stretch>
            <a:fillRect/>
          </a:stretch>
        </p:blipFill>
        <p:spPr>
          <a:xfrm>
            <a:off x="294637" y="1729468"/>
            <a:ext cx="7594087" cy="4531179"/>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2" name="Picture 1" descr="A map of a river&#10;&#10;Description automatically generated">
            <a:extLst>
              <a:ext uri="{FF2B5EF4-FFF2-40B4-BE49-F238E27FC236}">
                <a16:creationId xmlns:a16="http://schemas.microsoft.com/office/drawing/2014/main" id="{35C26D54-68D8-C97C-95CB-0DEB1EC7F876}"/>
              </a:ext>
            </a:extLst>
          </p:cNvPr>
          <p:cNvPicPr>
            <a:picLocks noChangeAspect="1"/>
          </p:cNvPicPr>
          <p:nvPr/>
        </p:nvPicPr>
        <p:blipFill>
          <a:blip r:embed="rId3"/>
          <a:stretch>
            <a:fillRect/>
          </a:stretch>
        </p:blipFill>
        <p:spPr>
          <a:xfrm>
            <a:off x="3282575" y="3258385"/>
            <a:ext cx="5594404" cy="3338024"/>
          </a:xfrm>
          <a:prstGeom prst="rect">
            <a:avLst/>
          </a:prstGeom>
          <a:ln>
            <a:solidFill>
              <a:schemeClr val="tx1"/>
            </a:solidFill>
          </a:ln>
          <a:effectLst>
            <a:outerShdw blurRad="50800" dist="38100" dir="2700000" algn="tl" rotWithShape="0">
              <a:prstClr val="black">
                <a:alpha val="40000"/>
              </a:prstClr>
            </a:outerShdw>
          </a:effectLst>
        </p:spPr>
      </p:pic>
      <p:sp>
        <p:nvSpPr>
          <p:cNvPr id="157" name="Google Shape;157;p19"/>
          <p:cNvSpPr/>
          <p:nvPr/>
        </p:nvSpPr>
        <p:spPr>
          <a:xfrm>
            <a:off x="2728164" y="89182"/>
            <a:ext cx="672961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ea typeface="Arial"/>
                <a:cs typeface="Arial"/>
                <a:sym typeface="Arial"/>
              </a:rPr>
              <a:t>Overview of the Web Interface</a:t>
            </a:r>
            <a:endParaRPr b="1" dirty="0"/>
          </a:p>
        </p:txBody>
      </p:sp>
      <p:sp>
        <p:nvSpPr>
          <p:cNvPr id="158" name="Google Shape;158;p19"/>
          <p:cNvSpPr txBox="1"/>
          <p:nvPr/>
        </p:nvSpPr>
        <p:spPr>
          <a:xfrm>
            <a:off x="147004" y="2928161"/>
            <a:ext cx="1861858"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ea typeface="Arial"/>
                <a:cs typeface="Arial"/>
                <a:sym typeface="Arial"/>
              </a:rPr>
              <a:t>Summary of current conditions including areas in drought or wet conditions</a:t>
            </a:r>
            <a:endParaRPr/>
          </a:p>
        </p:txBody>
      </p:sp>
      <p:cxnSp>
        <p:nvCxnSpPr>
          <p:cNvPr id="159" name="Google Shape;159;p19"/>
          <p:cNvCxnSpPr>
            <a:cxnSpLocks/>
            <a:stCxn id="158" idx="3"/>
          </p:cNvCxnSpPr>
          <p:nvPr/>
        </p:nvCxnSpPr>
        <p:spPr>
          <a:xfrm>
            <a:off x="2008862" y="3405215"/>
            <a:ext cx="1140542" cy="140797"/>
          </a:xfrm>
          <a:prstGeom prst="bentConnector3">
            <a:avLst>
              <a:gd name="adj1" fmla="val 50000"/>
            </a:avLst>
          </a:prstGeom>
          <a:noFill/>
          <a:ln w="12700" cap="flat" cmpd="sng">
            <a:solidFill>
              <a:schemeClr val="dk1"/>
            </a:solidFill>
            <a:prstDash val="solid"/>
            <a:miter lim="800000"/>
            <a:headEnd type="none" w="sm" len="sm"/>
            <a:tailEnd type="triangle" w="med" len="med"/>
          </a:ln>
        </p:spPr>
      </p:cxnSp>
      <p:sp>
        <p:nvSpPr>
          <p:cNvPr id="160" name="Google Shape;160;p19"/>
          <p:cNvSpPr txBox="1"/>
          <p:nvPr/>
        </p:nvSpPr>
        <p:spPr>
          <a:xfrm>
            <a:off x="250836" y="5797757"/>
            <a:ext cx="2158736"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ea typeface="Arial"/>
                <a:cs typeface="Arial"/>
                <a:sym typeface="Arial"/>
              </a:rPr>
              <a:t>Recent changes and forecasts in flood, drought and hydrological variables</a:t>
            </a:r>
            <a:endParaRPr/>
          </a:p>
        </p:txBody>
      </p:sp>
      <p:cxnSp>
        <p:nvCxnSpPr>
          <p:cNvPr id="161" name="Google Shape;161;p19"/>
          <p:cNvCxnSpPr>
            <a:cxnSpLocks/>
            <a:stCxn id="160" idx="3"/>
          </p:cNvCxnSpPr>
          <p:nvPr/>
        </p:nvCxnSpPr>
        <p:spPr>
          <a:xfrm flipV="1">
            <a:off x="2409572" y="6071812"/>
            <a:ext cx="757531" cy="202999"/>
          </a:xfrm>
          <a:prstGeom prst="bentConnector3">
            <a:avLst>
              <a:gd name="adj1" fmla="val 50000"/>
            </a:avLst>
          </a:prstGeom>
          <a:noFill/>
          <a:ln w="12700" cap="flat" cmpd="sng">
            <a:solidFill>
              <a:schemeClr val="dk1"/>
            </a:solidFill>
            <a:prstDash val="solid"/>
            <a:miter lim="800000"/>
            <a:headEnd type="none" w="sm" len="sm"/>
            <a:tailEnd type="triangle" w="med" len="med"/>
          </a:ln>
        </p:spPr>
      </p:cxnSp>
      <p:sp>
        <p:nvSpPr>
          <p:cNvPr id="162" name="Google Shape;162;p19"/>
          <p:cNvSpPr txBox="1"/>
          <p:nvPr/>
        </p:nvSpPr>
        <p:spPr>
          <a:xfrm>
            <a:off x="9332049" y="5881225"/>
            <a:ext cx="2466609" cy="52318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ea typeface="Arial"/>
                <a:cs typeface="Arial"/>
                <a:sym typeface="Arial"/>
              </a:rPr>
              <a:t>Map of current hydrological and drought/flood conditions</a:t>
            </a:r>
            <a:endParaRPr dirty="0"/>
          </a:p>
        </p:txBody>
      </p:sp>
      <p:cxnSp>
        <p:nvCxnSpPr>
          <p:cNvPr id="163" name="Google Shape;163;p19"/>
          <p:cNvCxnSpPr>
            <a:cxnSpLocks/>
            <a:stCxn id="162" idx="1"/>
          </p:cNvCxnSpPr>
          <p:nvPr/>
        </p:nvCxnSpPr>
        <p:spPr>
          <a:xfrm rot="10800000">
            <a:off x="7043351" y="5881225"/>
            <a:ext cx="2288698" cy="261590"/>
          </a:xfrm>
          <a:prstGeom prst="bentConnector3">
            <a:avLst>
              <a:gd name="adj1" fmla="val 50000"/>
            </a:avLst>
          </a:prstGeom>
          <a:noFill/>
          <a:ln w="12700" cap="flat" cmpd="sng">
            <a:solidFill>
              <a:schemeClr val="dk1"/>
            </a:solidFill>
            <a:prstDash val="solid"/>
            <a:miter lim="800000"/>
            <a:headEnd type="none" w="sm" len="sm"/>
            <a:tailEnd type="triangle" w="med" len="med"/>
          </a:ln>
        </p:spPr>
      </p:cxnSp>
      <p:sp>
        <p:nvSpPr>
          <p:cNvPr id="164" name="Google Shape;164;p19"/>
          <p:cNvSpPr txBox="1"/>
          <p:nvPr/>
        </p:nvSpPr>
        <p:spPr>
          <a:xfrm>
            <a:off x="9782429" y="4330773"/>
            <a:ext cx="2146760" cy="73862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ea typeface="Arial"/>
                <a:cs typeface="Arial"/>
                <a:sym typeface="Arial"/>
              </a:rPr>
              <a:t>Select different overlays and ways to extract summary information</a:t>
            </a:r>
            <a:endParaRPr dirty="0"/>
          </a:p>
        </p:txBody>
      </p:sp>
      <p:cxnSp>
        <p:nvCxnSpPr>
          <p:cNvPr id="165" name="Google Shape;165;p19"/>
          <p:cNvCxnSpPr>
            <a:cxnSpLocks/>
            <a:stCxn id="164" idx="0"/>
          </p:cNvCxnSpPr>
          <p:nvPr/>
        </p:nvCxnSpPr>
        <p:spPr>
          <a:xfrm rot="16200000" flipV="1">
            <a:off x="9784352" y="3259315"/>
            <a:ext cx="295328" cy="1847587"/>
          </a:xfrm>
          <a:prstGeom prst="bentConnector2">
            <a:avLst/>
          </a:prstGeom>
          <a:noFill/>
          <a:ln w="12700" cap="flat" cmpd="sng">
            <a:solidFill>
              <a:schemeClr val="dk1"/>
            </a:solidFill>
            <a:prstDash val="solid"/>
            <a:miter lim="800000"/>
            <a:headEnd type="none" w="sm" len="sm"/>
            <a:tailEnd type="triangle" w="med" len="med"/>
          </a:ln>
        </p:spPr>
      </p:cxnSp>
      <p:sp>
        <p:nvSpPr>
          <p:cNvPr id="168" name="Google Shape;168;p19"/>
          <p:cNvSpPr txBox="1"/>
          <p:nvPr/>
        </p:nvSpPr>
        <p:spPr>
          <a:xfrm>
            <a:off x="531030" y="633297"/>
            <a:ext cx="233977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ea typeface="Arial"/>
                <a:cs typeface="Arial"/>
                <a:sym typeface="Arial"/>
              </a:rPr>
              <a:t>Current Warnings</a:t>
            </a:r>
            <a:endParaRPr dirty="0"/>
          </a:p>
        </p:txBody>
      </p:sp>
      <p:sp>
        <p:nvSpPr>
          <p:cNvPr id="169" name="Google Shape;169;p19"/>
          <p:cNvSpPr txBox="1"/>
          <p:nvPr/>
        </p:nvSpPr>
        <p:spPr>
          <a:xfrm>
            <a:off x="3479251" y="633297"/>
            <a:ext cx="297201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ea typeface="Arial"/>
                <a:cs typeface="Arial"/>
                <a:sym typeface="Arial"/>
              </a:rPr>
              <a:t>Country and </a:t>
            </a:r>
            <a:r>
              <a:rPr lang="en-US" sz="1400" dirty="0">
                <a:solidFill>
                  <a:schemeClr val="dk1"/>
                </a:solidFill>
              </a:rPr>
              <a:t>District</a:t>
            </a:r>
            <a:r>
              <a:rPr lang="en-US" sz="1400" dirty="0">
                <a:solidFill>
                  <a:schemeClr val="dk1"/>
                </a:solidFill>
                <a:ea typeface="Arial"/>
                <a:cs typeface="Arial"/>
                <a:sym typeface="Arial"/>
              </a:rPr>
              <a:t> Summaries</a:t>
            </a:r>
            <a:endParaRPr sz="1400" dirty="0"/>
          </a:p>
        </p:txBody>
      </p:sp>
      <p:cxnSp>
        <p:nvCxnSpPr>
          <p:cNvPr id="172" name="Google Shape;172;p19"/>
          <p:cNvCxnSpPr>
            <a:cxnSpLocks/>
            <a:stCxn id="10" idx="2"/>
            <a:endCxn id="2" idx="0"/>
          </p:cNvCxnSpPr>
          <p:nvPr/>
        </p:nvCxnSpPr>
        <p:spPr>
          <a:xfrm rot="16200000" flipH="1">
            <a:off x="5001167" y="2430385"/>
            <a:ext cx="792000" cy="864000"/>
          </a:xfrm>
          <a:prstGeom prst="bentConnector3">
            <a:avLst>
              <a:gd name="adj1" fmla="val 50000"/>
            </a:avLst>
          </a:prstGeom>
          <a:noFill/>
          <a:ln w="12700" cap="flat" cmpd="sng">
            <a:solidFill>
              <a:schemeClr val="dk1"/>
            </a:solidFill>
            <a:prstDash val="solid"/>
            <a:miter lim="800000"/>
            <a:headEnd type="none" w="sm" len="sm"/>
            <a:tailEnd type="triangle" w="med" len="med"/>
          </a:ln>
        </p:spPr>
      </p:cxnSp>
      <p:sp>
        <p:nvSpPr>
          <p:cNvPr id="174" name="Google Shape;174;p19"/>
          <p:cNvSpPr txBox="1"/>
          <p:nvPr/>
        </p:nvSpPr>
        <p:spPr>
          <a:xfrm>
            <a:off x="9932015" y="3284402"/>
            <a:ext cx="1672499"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ea typeface="Arial"/>
                <a:cs typeface="Arial"/>
                <a:sym typeface="Arial"/>
              </a:rPr>
              <a:t>Zoom in to show country level</a:t>
            </a:r>
            <a:endParaRPr/>
          </a:p>
        </p:txBody>
      </p:sp>
      <p:cxnSp>
        <p:nvCxnSpPr>
          <p:cNvPr id="175" name="Google Shape;175;p19"/>
          <p:cNvCxnSpPr>
            <a:cxnSpLocks/>
            <a:stCxn id="174" idx="1"/>
          </p:cNvCxnSpPr>
          <p:nvPr/>
        </p:nvCxnSpPr>
        <p:spPr>
          <a:xfrm rot="10800000">
            <a:off x="9042597" y="3475614"/>
            <a:ext cx="889418" cy="70399"/>
          </a:xfrm>
          <a:prstGeom prst="bentConnector3">
            <a:avLst>
              <a:gd name="adj1" fmla="val 50000"/>
            </a:avLst>
          </a:prstGeom>
          <a:noFill/>
          <a:ln w="12700" cap="flat" cmpd="sng">
            <a:solidFill>
              <a:schemeClr val="dk1"/>
            </a:solidFill>
            <a:prstDash val="solid"/>
            <a:miter lim="800000"/>
            <a:headEnd type="none" w="sm" len="sm"/>
            <a:tailEnd type="triangle" w="med" len="med"/>
          </a:ln>
        </p:spPr>
      </p:cxnSp>
      <p:sp>
        <p:nvSpPr>
          <p:cNvPr id="176" name="Google Shape;176;p19"/>
          <p:cNvSpPr txBox="1"/>
          <p:nvPr/>
        </p:nvSpPr>
        <p:spPr>
          <a:xfrm>
            <a:off x="87991" y="5119440"/>
            <a:ext cx="1672499"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ea typeface="Arial"/>
                <a:cs typeface="Arial"/>
                <a:sym typeface="Arial"/>
              </a:rPr>
              <a:t>Animate maps over recent past</a:t>
            </a:r>
            <a:endParaRPr/>
          </a:p>
        </p:txBody>
      </p:sp>
      <p:cxnSp>
        <p:nvCxnSpPr>
          <p:cNvPr id="177" name="Google Shape;177;p19"/>
          <p:cNvCxnSpPr>
            <a:cxnSpLocks/>
            <a:stCxn id="176" idx="3"/>
          </p:cNvCxnSpPr>
          <p:nvPr/>
        </p:nvCxnSpPr>
        <p:spPr>
          <a:xfrm flipV="1">
            <a:off x="1760490" y="5250232"/>
            <a:ext cx="1406613" cy="130818"/>
          </a:xfrm>
          <a:prstGeom prst="bentConnector3">
            <a:avLst>
              <a:gd name="adj1" fmla="val 50000"/>
            </a:avLst>
          </a:prstGeom>
          <a:noFill/>
          <a:ln w="12700" cap="flat" cmpd="sng">
            <a:solidFill>
              <a:schemeClr val="dk1"/>
            </a:solidFill>
            <a:prstDash val="solid"/>
            <a:miter lim="800000"/>
            <a:headEnd type="none" w="sm" len="sm"/>
            <a:tailEnd type="triangle" w="med" len="med"/>
          </a:ln>
        </p:spPr>
      </p:cxnSp>
      <p:pic>
        <p:nvPicPr>
          <p:cNvPr id="178" name="Google Shape;178;p19"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75052" y="969574"/>
            <a:ext cx="2203220" cy="152901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179" name="Google Shape;179;p19"/>
          <p:cNvSpPr txBox="1"/>
          <p:nvPr/>
        </p:nvSpPr>
        <p:spPr>
          <a:xfrm>
            <a:off x="6874137" y="633297"/>
            <a:ext cx="280504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ea typeface="Arial"/>
                <a:cs typeface="Arial"/>
                <a:sym typeface="Arial"/>
              </a:rPr>
              <a:t>Help and About</a:t>
            </a:r>
            <a:endParaRPr/>
          </a:p>
        </p:txBody>
      </p:sp>
      <p:pic>
        <p:nvPicPr>
          <p:cNvPr id="8" name="Picture 7" descr="A screenshot of a graph&#10;&#10;Description automatically generated">
            <a:extLst>
              <a:ext uri="{FF2B5EF4-FFF2-40B4-BE49-F238E27FC236}">
                <a16:creationId xmlns:a16="http://schemas.microsoft.com/office/drawing/2014/main" id="{DAB157D1-D9CA-95DE-F8B3-1A58B61C06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9619" y="1000334"/>
            <a:ext cx="2611648" cy="1163398"/>
          </a:xfrm>
          <a:prstGeom prst="rect">
            <a:avLst/>
          </a:prstGeom>
        </p:spPr>
      </p:pic>
      <p:pic>
        <p:nvPicPr>
          <p:cNvPr id="10" name="Picture 9" descr="A screenshot of a graph&#10;&#10;Description automatically generated">
            <a:extLst>
              <a:ext uri="{FF2B5EF4-FFF2-40B4-BE49-F238E27FC236}">
                <a16:creationId xmlns:a16="http://schemas.microsoft.com/office/drawing/2014/main" id="{2D83F798-AE08-3A97-62D0-011EA08C61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6055" y="969574"/>
            <a:ext cx="2938223" cy="1518251"/>
          </a:xfrm>
          <a:prstGeom prst="rect">
            <a:avLst/>
          </a:prstGeom>
          <a:ln>
            <a:solidFill>
              <a:schemeClr val="tx1"/>
            </a:solidFill>
          </a:ln>
          <a:effectLst>
            <a:outerShdw blurRad="50800" dist="38100" dir="2700000" algn="tl" rotWithShape="0">
              <a:prstClr val="black">
                <a:alpha val="40000"/>
              </a:prstClr>
            </a:outerShdw>
          </a:effectLst>
        </p:spPr>
      </p:pic>
      <p:cxnSp>
        <p:nvCxnSpPr>
          <p:cNvPr id="16" name="Elbow Connector 15">
            <a:extLst>
              <a:ext uri="{FF2B5EF4-FFF2-40B4-BE49-F238E27FC236}">
                <a16:creationId xmlns:a16="http://schemas.microsoft.com/office/drawing/2014/main" id="{0F4A128D-0FEF-46DF-FB20-E3132708D029}"/>
              </a:ext>
            </a:extLst>
          </p:cNvPr>
          <p:cNvCxnSpPr>
            <a:cxnSpLocks/>
          </p:cNvCxnSpPr>
          <p:nvPr/>
        </p:nvCxnSpPr>
        <p:spPr>
          <a:xfrm rot="16200000" flipH="1">
            <a:off x="3725968" y="1690093"/>
            <a:ext cx="739066" cy="2376000"/>
          </a:xfrm>
          <a:prstGeom prst="bentConnector3">
            <a:avLst>
              <a:gd name="adj1" fmla="val 6472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91FA96EC-F062-4853-4140-9BEDB9AEAD07}"/>
              </a:ext>
            </a:extLst>
          </p:cNvPr>
          <p:cNvCxnSpPr>
            <a:cxnSpLocks/>
            <a:stCxn id="178" idx="2"/>
            <a:endCxn id="2" idx="0"/>
          </p:cNvCxnSpPr>
          <p:nvPr/>
        </p:nvCxnSpPr>
        <p:spPr>
          <a:xfrm rot="5400000">
            <a:off x="6854662" y="1832583"/>
            <a:ext cx="756000" cy="2088000"/>
          </a:xfrm>
          <a:prstGeom prst="bentConnector3">
            <a:avLst>
              <a:gd name="adj1" fmla="val 4713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Google Shape;164;p19">
            <a:extLst>
              <a:ext uri="{FF2B5EF4-FFF2-40B4-BE49-F238E27FC236}">
                <a16:creationId xmlns:a16="http://schemas.microsoft.com/office/drawing/2014/main" id="{44388090-042E-9E5C-BF25-51260E871A2B}"/>
              </a:ext>
            </a:extLst>
          </p:cNvPr>
          <p:cNvSpPr txBox="1"/>
          <p:nvPr/>
        </p:nvSpPr>
        <p:spPr>
          <a:xfrm>
            <a:off x="531030" y="4053324"/>
            <a:ext cx="1672499" cy="95410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ea typeface="Arial"/>
                <a:cs typeface="Arial"/>
                <a:sym typeface="Arial"/>
              </a:rPr>
              <a:t>Select different variables and drought/flood indices</a:t>
            </a:r>
            <a:endParaRPr dirty="0"/>
          </a:p>
        </p:txBody>
      </p:sp>
      <p:cxnSp>
        <p:nvCxnSpPr>
          <p:cNvPr id="9" name="Google Shape;165;p19">
            <a:extLst>
              <a:ext uri="{FF2B5EF4-FFF2-40B4-BE49-F238E27FC236}">
                <a16:creationId xmlns:a16="http://schemas.microsoft.com/office/drawing/2014/main" id="{8399F39E-ABD7-E1B6-B123-E7883534DBE5}"/>
              </a:ext>
            </a:extLst>
          </p:cNvPr>
          <p:cNvCxnSpPr>
            <a:cxnSpLocks/>
            <a:stCxn id="7" idx="3"/>
          </p:cNvCxnSpPr>
          <p:nvPr/>
        </p:nvCxnSpPr>
        <p:spPr>
          <a:xfrm>
            <a:off x="2203529" y="4530378"/>
            <a:ext cx="973787" cy="95779"/>
          </a:xfrm>
          <a:prstGeom prst="bentConnector3">
            <a:avLst>
              <a:gd name="adj1" fmla="val 50000"/>
            </a:avLst>
          </a:prstGeom>
          <a:noFill/>
          <a:ln w="12700" cap="flat" cmpd="sng">
            <a:solidFill>
              <a:schemeClr val="dk1"/>
            </a:solidFill>
            <a:prstDash val="solid"/>
            <a:miter lim="800000"/>
            <a:headEnd type="none" w="sm" len="sm"/>
            <a:tailEnd type="triangle" w="med" len="med"/>
          </a:ln>
        </p:spPr>
      </p:cxnSp>
      <p:pic>
        <p:nvPicPr>
          <p:cNvPr id="53" name="Picture 52" descr="A map of the southern tip of the southern tip of the tip of the tip of the tip of the tip of the tip of the tip of the tip of the tip of the tip of the&#10;&#10;Description automatically generated">
            <a:extLst>
              <a:ext uri="{FF2B5EF4-FFF2-40B4-BE49-F238E27FC236}">
                <a16:creationId xmlns:a16="http://schemas.microsoft.com/office/drawing/2014/main" id="{F009130D-1183-4A22-C65B-C1518C862D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0836" y="969574"/>
            <a:ext cx="2788060" cy="152068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3600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p:nvPr/>
        </p:nvSpPr>
        <p:spPr>
          <a:xfrm>
            <a:off x="165591" y="203046"/>
            <a:ext cx="11860817"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dirty="0">
                <a:solidFill>
                  <a:schemeClr val="dk1"/>
                </a:solidFill>
                <a:ea typeface="Arial"/>
                <a:cs typeface="Arial"/>
                <a:sym typeface="Arial"/>
              </a:rPr>
              <a:t>Why do we need a Flood/Drought Monitor for the </a:t>
            </a:r>
            <a:r>
              <a:rPr lang="en-US" sz="3200" dirty="0" err="1">
                <a:solidFill>
                  <a:schemeClr val="dk1"/>
                </a:solidFill>
                <a:ea typeface="Arial"/>
                <a:cs typeface="Arial"/>
                <a:sym typeface="Arial"/>
              </a:rPr>
              <a:t>BuPuSa</a:t>
            </a:r>
            <a:r>
              <a:rPr lang="en-US" sz="3200" dirty="0">
                <a:solidFill>
                  <a:schemeClr val="dk1"/>
                </a:solidFill>
                <a:ea typeface="Arial"/>
                <a:cs typeface="Arial"/>
                <a:sym typeface="Arial"/>
              </a:rPr>
              <a:t> basins?</a:t>
            </a:r>
            <a:endParaRPr dirty="0"/>
          </a:p>
        </p:txBody>
      </p:sp>
      <p:sp>
        <p:nvSpPr>
          <p:cNvPr id="112" name="Google Shape;112;p16"/>
          <p:cNvSpPr txBox="1"/>
          <p:nvPr/>
        </p:nvSpPr>
        <p:spPr>
          <a:xfrm>
            <a:off x="165591" y="1026106"/>
            <a:ext cx="6049070" cy="35394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ct val="125000"/>
              <a:buFont typeface="Arial"/>
              <a:buChar char="•"/>
            </a:pPr>
            <a:r>
              <a:rPr lang="en-US" sz="1600" b="1" dirty="0">
                <a:solidFill>
                  <a:schemeClr val="dk1"/>
                </a:solidFill>
                <a:ea typeface="Arial"/>
                <a:cs typeface="Arial"/>
                <a:sym typeface="Arial"/>
              </a:rPr>
              <a:t>The region is sensitive to climate </a:t>
            </a:r>
            <a:r>
              <a:rPr lang="en-US" sz="1600" dirty="0">
                <a:solidFill>
                  <a:schemeClr val="dk1"/>
                </a:solidFill>
                <a:ea typeface="Arial"/>
                <a:cs typeface="Arial"/>
                <a:sym typeface="Arial"/>
              </a:rPr>
              <a:t>across multiple sectors (hydropower, agriculture, transport, infrastructure, health, …), with potential for longer-term impacts of structural transformations, migration and conflict. </a:t>
            </a:r>
            <a:endParaRPr dirty="0"/>
          </a:p>
          <a:p>
            <a:pPr marL="285750" marR="0" lvl="0" indent="-184150" algn="l" rtl="0">
              <a:spcBef>
                <a:spcPts val="0"/>
              </a:spcBef>
              <a:spcAft>
                <a:spcPts val="0"/>
              </a:spcAft>
              <a:buClr>
                <a:schemeClr val="dk1"/>
              </a:buClr>
              <a:buSzPct val="125000"/>
              <a:buFont typeface="Arial"/>
              <a:buNone/>
            </a:pPr>
            <a:endParaRPr sz="1600" dirty="0">
              <a:solidFill>
                <a:schemeClr val="dk1"/>
              </a:solidFill>
              <a:ea typeface="Arial"/>
              <a:cs typeface="Arial"/>
              <a:sym typeface="Arial"/>
            </a:endParaRPr>
          </a:p>
          <a:p>
            <a:pPr marL="285750" marR="0" lvl="0" indent="-285750" algn="l" rtl="0">
              <a:spcBef>
                <a:spcPts val="0"/>
              </a:spcBef>
              <a:spcAft>
                <a:spcPts val="0"/>
              </a:spcAft>
              <a:buClr>
                <a:schemeClr val="dk1"/>
              </a:buClr>
              <a:buSzPct val="125000"/>
              <a:buFont typeface="Arial"/>
              <a:buChar char="•"/>
            </a:pPr>
            <a:r>
              <a:rPr lang="en-US" sz="1600" b="1" dirty="0">
                <a:solidFill>
                  <a:schemeClr val="dk1"/>
                </a:solidFill>
                <a:ea typeface="Arial"/>
                <a:cs typeface="Arial"/>
                <a:sym typeface="Arial"/>
              </a:rPr>
              <a:t>Climate adaptation </a:t>
            </a:r>
            <a:r>
              <a:rPr lang="en-US" sz="1600" dirty="0">
                <a:solidFill>
                  <a:schemeClr val="dk1"/>
                </a:solidFill>
                <a:ea typeface="Arial"/>
                <a:cs typeface="Arial"/>
                <a:sym typeface="Arial"/>
              </a:rPr>
              <a:t>is a key part of sustainable and inclusive growth across the country and wider continent – inaction will be more costly with the poorest affected most.</a:t>
            </a:r>
            <a:endParaRPr dirty="0"/>
          </a:p>
          <a:p>
            <a:pPr marL="285750" marR="0" lvl="0" indent="-184150" algn="l" rtl="0">
              <a:spcBef>
                <a:spcPts val="0"/>
              </a:spcBef>
              <a:spcAft>
                <a:spcPts val="0"/>
              </a:spcAft>
              <a:buClr>
                <a:schemeClr val="dk1"/>
              </a:buClr>
              <a:buSzPct val="125000"/>
              <a:buFont typeface="Arial"/>
              <a:buNone/>
            </a:pPr>
            <a:endParaRPr sz="1600" dirty="0">
              <a:solidFill>
                <a:schemeClr val="dk1"/>
              </a:solidFill>
              <a:ea typeface="Arial"/>
              <a:cs typeface="Arial"/>
              <a:sym typeface="Arial"/>
            </a:endParaRPr>
          </a:p>
          <a:p>
            <a:pPr marL="285750" marR="0" lvl="0" indent="-285750" algn="l" rtl="0">
              <a:spcBef>
                <a:spcPts val="0"/>
              </a:spcBef>
              <a:spcAft>
                <a:spcPts val="0"/>
              </a:spcAft>
              <a:buClr>
                <a:schemeClr val="dk1"/>
              </a:buClr>
              <a:buSzPct val="125000"/>
              <a:buFont typeface="Arial"/>
              <a:buChar char="•"/>
            </a:pPr>
            <a:r>
              <a:rPr lang="en-US" sz="1600" b="1" dirty="0">
                <a:solidFill>
                  <a:schemeClr val="dk1"/>
                </a:solidFill>
                <a:ea typeface="Arial"/>
                <a:cs typeface="Arial"/>
                <a:sym typeface="Arial"/>
              </a:rPr>
              <a:t>Climate mitigation </a:t>
            </a:r>
            <a:r>
              <a:rPr lang="en-US" sz="1600" dirty="0">
                <a:solidFill>
                  <a:schemeClr val="dk1"/>
                </a:solidFill>
                <a:ea typeface="Arial"/>
                <a:cs typeface="Arial"/>
                <a:sym typeface="Arial"/>
              </a:rPr>
              <a:t>also needs to be addressed - transition to renewables, sustainable agriculture and land use including carbon sequestration and reduced emissions, … all of which are climate/water sensitive </a:t>
            </a:r>
            <a:endParaRPr dirty="0"/>
          </a:p>
          <a:p>
            <a:pPr marL="0" marR="0" lvl="0" indent="0" algn="l" rtl="0">
              <a:spcBef>
                <a:spcPts val="0"/>
              </a:spcBef>
              <a:spcAft>
                <a:spcPts val="0"/>
              </a:spcAft>
              <a:buSzPct val="125000"/>
              <a:buNone/>
            </a:pPr>
            <a:endParaRPr sz="1600" dirty="0">
              <a:solidFill>
                <a:schemeClr val="dk1"/>
              </a:solidFill>
              <a:ea typeface="Arial"/>
              <a:cs typeface="Arial"/>
              <a:sym typeface="Arial"/>
            </a:endParaRPr>
          </a:p>
        </p:txBody>
      </p:sp>
      <p:pic>
        <p:nvPicPr>
          <p:cNvPr id="113" name="Google Shape;113;p16" descr="Chart, bar chart, histogram&#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14661" y="1026106"/>
            <a:ext cx="5811748" cy="2589433"/>
          </a:xfrm>
          <a:prstGeom prst="rect">
            <a:avLst/>
          </a:prstGeom>
          <a:noFill/>
          <a:ln>
            <a:noFill/>
          </a:ln>
        </p:spPr>
      </p:pic>
      <p:sp>
        <p:nvSpPr>
          <p:cNvPr id="114" name="Google Shape;114;p16"/>
          <p:cNvSpPr txBox="1"/>
          <p:nvPr/>
        </p:nvSpPr>
        <p:spPr>
          <a:xfrm>
            <a:off x="6551996" y="4169753"/>
            <a:ext cx="5474413" cy="230828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ct val="125000"/>
              <a:buFont typeface="Arial"/>
              <a:buChar char="•"/>
            </a:pPr>
            <a:r>
              <a:rPr lang="en-US" sz="1600" b="1" dirty="0">
                <a:solidFill>
                  <a:schemeClr val="dk1"/>
                </a:solidFill>
                <a:ea typeface="Arial"/>
                <a:cs typeface="Arial"/>
                <a:sym typeface="Arial"/>
              </a:rPr>
              <a:t>Climate information and services </a:t>
            </a:r>
            <a:r>
              <a:rPr lang="en-US" sz="1600" dirty="0">
                <a:solidFill>
                  <a:schemeClr val="dk1"/>
                </a:solidFill>
                <a:ea typeface="Arial"/>
                <a:cs typeface="Arial"/>
                <a:sym typeface="Arial"/>
              </a:rPr>
              <a:t>are critical for hazard alerts, early warning, short-term planning, long-term adaptation, climate change mitigation, …</a:t>
            </a:r>
            <a:endParaRPr dirty="0"/>
          </a:p>
          <a:p>
            <a:pPr marL="0" marR="0" lvl="0" indent="0" algn="l" rtl="0">
              <a:spcBef>
                <a:spcPts val="0"/>
              </a:spcBef>
              <a:spcAft>
                <a:spcPts val="0"/>
              </a:spcAft>
              <a:buSzPct val="125000"/>
              <a:buNone/>
            </a:pPr>
            <a:endParaRPr sz="1600" dirty="0">
              <a:solidFill>
                <a:schemeClr val="dk1"/>
              </a:solidFill>
              <a:ea typeface="Arial"/>
              <a:cs typeface="Arial"/>
              <a:sym typeface="Arial"/>
            </a:endParaRPr>
          </a:p>
          <a:p>
            <a:pPr marL="285750" marR="0" lvl="0" indent="-285750" algn="l" rtl="0">
              <a:spcBef>
                <a:spcPts val="0"/>
              </a:spcBef>
              <a:spcAft>
                <a:spcPts val="0"/>
              </a:spcAft>
              <a:buClr>
                <a:schemeClr val="dk1"/>
              </a:buClr>
              <a:buSzPct val="125000"/>
              <a:buFont typeface="Arial"/>
              <a:buChar char="•"/>
            </a:pPr>
            <a:r>
              <a:rPr lang="en-US" sz="1600" dirty="0">
                <a:solidFill>
                  <a:schemeClr val="dk1"/>
                </a:solidFill>
                <a:ea typeface="Arial"/>
                <a:cs typeface="Arial" panose="020B0604020202020204" pitchFamily="34" charset="0"/>
                <a:sym typeface="Arial"/>
              </a:rPr>
              <a:t>Recent cyclone flooding/damage (e.g. cyclone </a:t>
            </a:r>
            <a:r>
              <a:rPr lang="en-US" sz="1600" dirty="0" err="1">
                <a:solidFill>
                  <a:schemeClr val="dk1"/>
                </a:solidFill>
                <a:ea typeface="Arial"/>
                <a:cs typeface="Arial" panose="020B0604020202020204" pitchFamily="34" charset="0"/>
                <a:sym typeface="Arial"/>
              </a:rPr>
              <a:t>Idai</a:t>
            </a:r>
            <a:r>
              <a:rPr lang="en-US" sz="1600" dirty="0">
                <a:solidFill>
                  <a:schemeClr val="dk1"/>
                </a:solidFill>
                <a:ea typeface="Arial"/>
                <a:cs typeface="Arial" panose="020B0604020202020204" pitchFamily="34" charset="0"/>
                <a:sym typeface="Arial"/>
              </a:rPr>
              <a:t>, Kenneth, Freddy) and drought conditions during 2023/4 across </a:t>
            </a:r>
            <a:r>
              <a:rPr lang="en-US" sz="1600" dirty="0">
                <a:solidFill>
                  <a:schemeClr val="dk1"/>
                </a:solidFill>
                <a:cs typeface="Arial" panose="020B0604020202020204" pitchFamily="34" charset="0"/>
              </a:rPr>
              <a:t>southern </a:t>
            </a:r>
            <a:r>
              <a:rPr lang="en-US" sz="1600" dirty="0">
                <a:solidFill>
                  <a:schemeClr val="dk1"/>
                </a:solidFill>
                <a:ea typeface="Arial"/>
                <a:cs typeface="Arial" panose="020B0604020202020204" pitchFamily="34" charset="0"/>
                <a:sym typeface="Arial"/>
              </a:rPr>
              <a:t>Africa highlight the </a:t>
            </a:r>
            <a:r>
              <a:rPr lang="en-US" sz="1600" b="1" dirty="0">
                <a:solidFill>
                  <a:schemeClr val="dk1"/>
                </a:solidFill>
                <a:ea typeface="Arial"/>
                <a:cs typeface="Arial" panose="020B0604020202020204" pitchFamily="34" charset="0"/>
                <a:sym typeface="Arial"/>
              </a:rPr>
              <a:t>need for more proactive approaches</a:t>
            </a:r>
            <a:r>
              <a:rPr lang="en-US" sz="1600" dirty="0">
                <a:solidFill>
                  <a:schemeClr val="dk1"/>
                </a:solidFill>
                <a:ea typeface="Arial"/>
                <a:cs typeface="Arial" panose="020B0604020202020204" pitchFamily="34" charset="0"/>
                <a:sym typeface="Arial"/>
              </a:rPr>
              <a:t> to climate risk management and reduction, including adaptation/mitigation. </a:t>
            </a:r>
            <a:endParaRPr dirty="0">
              <a:cs typeface="Arial" panose="020B0604020202020204" pitchFamily="34" charset="0"/>
            </a:endParaRPr>
          </a:p>
        </p:txBody>
      </p:sp>
      <p:sp>
        <p:nvSpPr>
          <p:cNvPr id="2" name="TextBox 1">
            <a:extLst>
              <a:ext uri="{FF2B5EF4-FFF2-40B4-BE49-F238E27FC236}">
                <a16:creationId xmlns:a16="http://schemas.microsoft.com/office/drawing/2014/main" id="{31438A0A-AA5F-A861-EBC5-A1BDDACF5F4D}"/>
              </a:ext>
            </a:extLst>
          </p:cNvPr>
          <p:cNvSpPr txBox="1"/>
          <p:nvPr/>
        </p:nvSpPr>
        <p:spPr>
          <a:xfrm>
            <a:off x="3214258" y="5728999"/>
            <a:ext cx="2206053" cy="276999"/>
          </a:xfrm>
          <a:prstGeom prst="rect">
            <a:avLst/>
          </a:prstGeom>
          <a:noFill/>
        </p:spPr>
        <p:txBody>
          <a:bodyPr wrap="none" rtlCol="0">
            <a:spAutoFit/>
          </a:bodyPr>
          <a:lstStyle/>
          <a:p>
            <a:r>
              <a:rPr lang="en-US" sz="1200" dirty="0"/>
              <a:t>Tropical Cyclone tracks, 2022</a:t>
            </a:r>
          </a:p>
        </p:txBody>
      </p:sp>
      <p:pic>
        <p:nvPicPr>
          <p:cNvPr id="1028" name="Picture 4" descr="South Indian Tropical Cyclone Storm Tracks July 2021-June 2022">
            <a:extLst>
              <a:ext uri="{FF2B5EF4-FFF2-40B4-BE49-F238E27FC236}">
                <a16:creationId xmlns:a16="http://schemas.microsoft.com/office/drawing/2014/main" id="{231F2225-8A39-F6EE-EBC9-CCC3A7F794C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23920" y="4356224"/>
            <a:ext cx="2986731" cy="137277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yclone Idai - Wikipedia">
            <a:extLst>
              <a:ext uri="{FF2B5EF4-FFF2-40B4-BE49-F238E27FC236}">
                <a16:creationId xmlns:a16="http://schemas.microsoft.com/office/drawing/2014/main" id="{55D20967-AE8D-8919-7F30-24BF2FBDD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913" y="4356224"/>
            <a:ext cx="1593170" cy="2121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509EE8-3596-4805-CE99-A4CC73AF6074}"/>
              </a:ext>
            </a:extLst>
          </p:cNvPr>
          <p:cNvSpPr txBox="1"/>
          <p:nvPr/>
        </p:nvSpPr>
        <p:spPr>
          <a:xfrm>
            <a:off x="799348" y="6478037"/>
            <a:ext cx="1967013" cy="276999"/>
          </a:xfrm>
          <a:prstGeom prst="rect">
            <a:avLst/>
          </a:prstGeom>
          <a:noFill/>
        </p:spPr>
        <p:txBody>
          <a:bodyPr wrap="none" rtlCol="0">
            <a:spAutoFit/>
          </a:bodyPr>
          <a:lstStyle/>
          <a:p>
            <a:r>
              <a:rPr lang="en-US" sz="1200" dirty="0"/>
              <a:t>Tropical Cyclone </a:t>
            </a:r>
            <a:r>
              <a:rPr lang="en-US" sz="1200" dirty="0" err="1"/>
              <a:t>Idai</a:t>
            </a:r>
            <a:r>
              <a:rPr lang="en-US" sz="1200" dirty="0"/>
              <a:t>, 2019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ED6288-09F3-744B-B319-4FA3EA3DB5B5}"/>
              </a:ext>
            </a:extLst>
          </p:cNvPr>
          <p:cNvSpPr txBox="1"/>
          <p:nvPr/>
        </p:nvSpPr>
        <p:spPr>
          <a:xfrm>
            <a:off x="2589788" y="161762"/>
            <a:ext cx="7012432" cy="584775"/>
          </a:xfrm>
          <a:prstGeom prst="rect">
            <a:avLst/>
          </a:prstGeom>
          <a:noFill/>
        </p:spPr>
        <p:txBody>
          <a:bodyPr wrap="none" rtlCol="0">
            <a:spAutoFit/>
          </a:bodyPr>
          <a:lstStyle/>
          <a:p>
            <a:pPr algn="ctr"/>
            <a:r>
              <a:rPr lang="en-US" sz="3200" b="1" dirty="0">
                <a:latin typeface="Aptos" panose="020B0004020202020204" pitchFamily="34" charset="0"/>
                <a:cs typeface="Arial" panose="020B0604020202020204" pitchFamily="34" charset="0"/>
              </a:rPr>
              <a:t>Hazards Risk Profile for Mozambique</a:t>
            </a:r>
          </a:p>
        </p:txBody>
      </p:sp>
      <p:sp>
        <p:nvSpPr>
          <p:cNvPr id="2" name="Rectangle 1">
            <a:extLst>
              <a:ext uri="{FF2B5EF4-FFF2-40B4-BE49-F238E27FC236}">
                <a16:creationId xmlns:a16="http://schemas.microsoft.com/office/drawing/2014/main" id="{B8B958C2-B642-5E41-AA78-44E7E1CC5E4B}"/>
              </a:ext>
            </a:extLst>
          </p:cNvPr>
          <p:cNvSpPr/>
          <p:nvPr/>
        </p:nvSpPr>
        <p:spPr>
          <a:xfrm>
            <a:off x="197387" y="1183767"/>
            <a:ext cx="5166577" cy="4832092"/>
          </a:xfrm>
          <a:prstGeom prst="rect">
            <a:avLst/>
          </a:prstGeom>
        </p:spPr>
        <p:txBody>
          <a:bodyPr wrap="square">
            <a:spAutoFit/>
          </a:bodyPr>
          <a:lstStyle/>
          <a:p>
            <a:pPr marL="285750" indent="-285750">
              <a:spcAft>
                <a:spcPts val="600"/>
              </a:spcAft>
              <a:buFont typeface="Arial" panose="020B0604020202020204" pitchFamily="34" charset="0"/>
              <a:buChar char="•"/>
            </a:pPr>
            <a:r>
              <a:rPr lang="en-GB" dirty="0">
                <a:solidFill>
                  <a:srgbClr val="303030"/>
                </a:solidFill>
                <a:latin typeface="Aptos" panose="020B0004020202020204" pitchFamily="34" charset="0"/>
              </a:rPr>
              <a:t>Mozambique is prone to a variety of hazards, which, when combined social, economic, demographic, health and environmental factors, make the population highly vulnerable to disaster risks.</a:t>
            </a:r>
            <a:endParaRPr lang="en-GB" sz="800" dirty="0">
              <a:solidFill>
                <a:srgbClr val="303030"/>
              </a:solidFill>
              <a:latin typeface="Aptos" panose="020B0004020202020204" pitchFamily="34" charset="0"/>
            </a:endParaRPr>
          </a:p>
          <a:p>
            <a:pPr marL="285750" indent="-285750">
              <a:spcAft>
                <a:spcPts val="600"/>
              </a:spcAft>
              <a:buFont typeface="Arial" panose="020B0604020202020204" pitchFamily="34" charset="0"/>
              <a:buChar char="•"/>
            </a:pPr>
            <a:r>
              <a:rPr lang="en-GB" dirty="0">
                <a:solidFill>
                  <a:srgbClr val="303030"/>
                </a:solidFill>
                <a:latin typeface="Aptos" panose="020B0004020202020204" pitchFamily="34" charset="0"/>
              </a:rPr>
              <a:t>The natural hazards that occur most frequently are cyclones, flood (riverine, coastal), droughts (and water scarcity), extreme heat and wildfires, landslides, ... plus geohazards (earthquakes, rockfalls) and epidemics.</a:t>
            </a:r>
          </a:p>
          <a:p>
            <a:pPr marL="285750" indent="-285750">
              <a:spcAft>
                <a:spcPts val="600"/>
              </a:spcAft>
              <a:buFont typeface="Arial" panose="020B0604020202020204" pitchFamily="34" charset="0"/>
              <a:buChar char="•"/>
            </a:pPr>
            <a:r>
              <a:rPr lang="en-GB" dirty="0">
                <a:solidFill>
                  <a:srgbClr val="303030"/>
                </a:solidFill>
                <a:latin typeface="Aptos" panose="020B0004020202020204" pitchFamily="34" charset="0"/>
              </a:rPr>
              <a:t>Little information is available on economic losses; however, cyclone, flood and drought extremes are estimated to have caused the most damage economically. </a:t>
            </a:r>
            <a:endParaRPr lang="en-GB" dirty="0">
              <a:latin typeface="Aptos" panose="020B0004020202020204" pitchFamily="34" charset="0"/>
            </a:endParaRPr>
          </a:p>
          <a:p>
            <a:pPr marL="285750" indent="-285750">
              <a:spcAft>
                <a:spcPts val="600"/>
              </a:spcAft>
              <a:buFont typeface="Arial" panose="020B0604020202020204" pitchFamily="34" charset="0"/>
              <a:buChar char="•"/>
            </a:pPr>
            <a:endParaRPr lang="en-GB" dirty="0">
              <a:solidFill>
                <a:srgbClr val="303030"/>
              </a:solidFill>
              <a:latin typeface="Aptos" panose="020B0004020202020204" pitchFamily="34" charset="0"/>
            </a:endParaRPr>
          </a:p>
          <a:p>
            <a:pPr>
              <a:spcAft>
                <a:spcPts val="600"/>
              </a:spcAft>
            </a:pPr>
            <a:endParaRPr lang="en-GB" dirty="0">
              <a:solidFill>
                <a:srgbClr val="303030"/>
              </a:solidFill>
              <a:latin typeface="Aptos" panose="020B0004020202020204" pitchFamily="34" charset="0"/>
            </a:endParaRPr>
          </a:p>
        </p:txBody>
      </p:sp>
      <p:sp>
        <p:nvSpPr>
          <p:cNvPr id="7" name="Rectangle 6">
            <a:extLst>
              <a:ext uri="{FF2B5EF4-FFF2-40B4-BE49-F238E27FC236}">
                <a16:creationId xmlns:a16="http://schemas.microsoft.com/office/drawing/2014/main" id="{DF363661-AE87-674F-AB46-D3553035324D}"/>
              </a:ext>
            </a:extLst>
          </p:cNvPr>
          <p:cNvSpPr/>
          <p:nvPr/>
        </p:nvSpPr>
        <p:spPr>
          <a:xfrm>
            <a:off x="5363964" y="5220722"/>
            <a:ext cx="6630649" cy="307777"/>
          </a:xfrm>
          <a:prstGeom prst="rect">
            <a:avLst/>
          </a:prstGeom>
        </p:spPr>
        <p:txBody>
          <a:bodyPr wrap="square">
            <a:spAutoFit/>
          </a:bodyPr>
          <a:lstStyle/>
          <a:p>
            <a:pPr algn="r"/>
            <a:r>
              <a:rPr lang="en-US" sz="1400" dirty="0">
                <a:latin typeface="Aptos" panose="020B0004020202020204" pitchFamily="34" charset="0"/>
                <a:cs typeface="Arial" panose="020B0604020202020204" pitchFamily="34" charset="0"/>
              </a:rPr>
              <a:t>Climate Risk Profile: Mozambique (2021): The World Bank Group</a:t>
            </a:r>
          </a:p>
        </p:txBody>
      </p:sp>
      <p:pic>
        <p:nvPicPr>
          <p:cNvPr id="6" name="Picture 5" descr="A screenshot of a map&#10;&#10;Description automatically generated">
            <a:extLst>
              <a:ext uri="{FF2B5EF4-FFF2-40B4-BE49-F238E27FC236}">
                <a16:creationId xmlns:a16="http://schemas.microsoft.com/office/drawing/2014/main" id="{14D2CBE3-9330-2B2A-F5C3-CC9565CFEFC7}"/>
              </a:ext>
            </a:extLst>
          </p:cNvPr>
          <p:cNvPicPr>
            <a:picLocks noChangeAspect="1"/>
          </p:cNvPicPr>
          <p:nvPr/>
        </p:nvPicPr>
        <p:blipFill>
          <a:blip r:embed="rId2"/>
          <a:stretch>
            <a:fillRect/>
          </a:stretch>
        </p:blipFill>
        <p:spPr>
          <a:xfrm>
            <a:off x="5497552" y="1183767"/>
            <a:ext cx="6363474" cy="4036955"/>
          </a:xfrm>
          <a:prstGeom prst="rect">
            <a:avLst/>
          </a:prstGeom>
          <a:ln>
            <a:solidFill>
              <a:schemeClr val="tx1"/>
            </a:solidFill>
          </a:ln>
        </p:spPr>
      </p:pic>
    </p:spTree>
    <p:extLst>
      <p:ext uri="{BB962C8B-B14F-4D97-AF65-F5344CB8AC3E}">
        <p14:creationId xmlns:p14="http://schemas.microsoft.com/office/powerpoint/2010/main" val="79896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ED6288-09F3-744B-B319-4FA3EA3DB5B5}"/>
              </a:ext>
            </a:extLst>
          </p:cNvPr>
          <p:cNvSpPr txBox="1"/>
          <p:nvPr/>
        </p:nvSpPr>
        <p:spPr>
          <a:xfrm>
            <a:off x="2822154" y="161762"/>
            <a:ext cx="6547691" cy="584775"/>
          </a:xfrm>
          <a:prstGeom prst="rect">
            <a:avLst/>
          </a:prstGeom>
          <a:noFill/>
        </p:spPr>
        <p:txBody>
          <a:bodyPr wrap="none" rtlCol="0">
            <a:spAutoFit/>
          </a:bodyPr>
          <a:lstStyle/>
          <a:p>
            <a:pPr algn="ctr"/>
            <a:r>
              <a:rPr lang="en-US" sz="3200" b="1" dirty="0">
                <a:latin typeface="Aptos" panose="020B0004020202020204" pitchFamily="34" charset="0"/>
                <a:cs typeface="Arial" panose="020B0604020202020204" pitchFamily="34" charset="0"/>
              </a:rPr>
              <a:t>Hazards Risk Profile for Zimbabwe</a:t>
            </a:r>
          </a:p>
        </p:txBody>
      </p:sp>
      <p:sp>
        <p:nvSpPr>
          <p:cNvPr id="2" name="Rectangle 1">
            <a:extLst>
              <a:ext uri="{FF2B5EF4-FFF2-40B4-BE49-F238E27FC236}">
                <a16:creationId xmlns:a16="http://schemas.microsoft.com/office/drawing/2014/main" id="{B8B958C2-B642-5E41-AA78-44E7E1CC5E4B}"/>
              </a:ext>
            </a:extLst>
          </p:cNvPr>
          <p:cNvSpPr/>
          <p:nvPr/>
        </p:nvSpPr>
        <p:spPr>
          <a:xfrm>
            <a:off x="434715" y="1007756"/>
            <a:ext cx="11437495" cy="1723549"/>
          </a:xfrm>
          <a:prstGeom prst="rect">
            <a:avLst/>
          </a:prstGeom>
        </p:spPr>
        <p:txBody>
          <a:bodyPr wrap="square">
            <a:spAutoFit/>
          </a:bodyPr>
          <a:lstStyle/>
          <a:p>
            <a:pPr marL="285750" indent="-285750">
              <a:buFont typeface="Arial" panose="020B0604020202020204" pitchFamily="34" charset="0"/>
              <a:buChar char="•"/>
            </a:pPr>
            <a:r>
              <a:rPr lang="en-GB" dirty="0">
                <a:solidFill>
                  <a:srgbClr val="303030"/>
                </a:solidFill>
                <a:latin typeface="Aptos" panose="020B0004020202020204" pitchFamily="34" charset="0"/>
              </a:rPr>
              <a:t>Zimbabwe is also prone to a variety of hazards, which, when combined social, economic, demographic, health and environmental factors, make the population highly vulnerable to disaster risks.</a:t>
            </a:r>
          </a:p>
          <a:p>
            <a:pPr marL="285750" indent="-285750">
              <a:buFont typeface="Arial" panose="020B0604020202020204" pitchFamily="34" charset="0"/>
              <a:buChar char="•"/>
            </a:pPr>
            <a:endParaRPr lang="en-GB" sz="800" dirty="0">
              <a:solidFill>
                <a:srgbClr val="303030"/>
              </a:solidFill>
              <a:latin typeface="Aptos" panose="020B0004020202020204" pitchFamily="34" charset="0"/>
            </a:endParaRPr>
          </a:p>
          <a:p>
            <a:pPr marL="171450" indent="-171450">
              <a:buFont typeface="Arial" panose="020B0604020202020204" pitchFamily="34" charset="0"/>
              <a:buChar char="•"/>
            </a:pPr>
            <a:endParaRPr lang="en-GB" sz="800" dirty="0">
              <a:solidFill>
                <a:srgbClr val="303030"/>
              </a:solidFill>
              <a:latin typeface="Aptos" panose="020B0004020202020204" pitchFamily="34" charset="0"/>
            </a:endParaRPr>
          </a:p>
          <a:p>
            <a:pPr marL="285750" indent="-285750">
              <a:buFont typeface="Arial" panose="020B0604020202020204" pitchFamily="34" charset="0"/>
              <a:buChar char="•"/>
            </a:pPr>
            <a:r>
              <a:rPr lang="en-GB" dirty="0">
                <a:solidFill>
                  <a:srgbClr val="303030"/>
                </a:solidFill>
                <a:latin typeface="Aptos" panose="020B0004020202020204" pitchFamily="34" charset="0"/>
              </a:rPr>
              <a:t>The natural hazards that occur most frequently are droughts (and water scarcity), flood (riverine, coastal), cyclones, extreme heat and wildfires, landslides, ... plus geohazards (earthquakes, rockfalls) and epidemics.</a:t>
            </a:r>
          </a:p>
          <a:p>
            <a:endParaRPr lang="en-GB" dirty="0">
              <a:solidFill>
                <a:srgbClr val="303030"/>
              </a:solidFill>
              <a:latin typeface="Aptos" panose="020B0004020202020204" pitchFamily="34" charset="0"/>
            </a:endParaRPr>
          </a:p>
        </p:txBody>
      </p:sp>
      <p:sp>
        <p:nvSpPr>
          <p:cNvPr id="7" name="Rectangle 6">
            <a:extLst>
              <a:ext uri="{FF2B5EF4-FFF2-40B4-BE49-F238E27FC236}">
                <a16:creationId xmlns:a16="http://schemas.microsoft.com/office/drawing/2014/main" id="{DF363661-AE87-674F-AB46-D3553035324D}"/>
              </a:ext>
            </a:extLst>
          </p:cNvPr>
          <p:cNvSpPr/>
          <p:nvPr/>
        </p:nvSpPr>
        <p:spPr>
          <a:xfrm>
            <a:off x="5318973" y="6488668"/>
            <a:ext cx="6630649" cy="307777"/>
          </a:xfrm>
          <a:prstGeom prst="rect">
            <a:avLst/>
          </a:prstGeom>
        </p:spPr>
        <p:txBody>
          <a:bodyPr wrap="square">
            <a:spAutoFit/>
          </a:bodyPr>
          <a:lstStyle/>
          <a:p>
            <a:pPr algn="r"/>
            <a:r>
              <a:rPr lang="en-US" sz="1400" dirty="0">
                <a:latin typeface="Aptos" panose="020B0004020202020204" pitchFamily="34" charset="0"/>
                <a:cs typeface="Arial" panose="020B0604020202020204" pitchFamily="34" charset="0"/>
              </a:rPr>
              <a:t>Climate Risk Profile: Zimbabwe (2021): The World Bank Group</a:t>
            </a:r>
          </a:p>
        </p:txBody>
      </p:sp>
      <p:sp>
        <p:nvSpPr>
          <p:cNvPr id="9" name="TextBox 8">
            <a:extLst>
              <a:ext uri="{FF2B5EF4-FFF2-40B4-BE49-F238E27FC236}">
                <a16:creationId xmlns:a16="http://schemas.microsoft.com/office/drawing/2014/main" id="{3AAB981B-E9FC-B249-87A3-1D22395D5C92}"/>
              </a:ext>
            </a:extLst>
          </p:cNvPr>
          <p:cNvSpPr txBox="1"/>
          <p:nvPr/>
        </p:nvSpPr>
        <p:spPr>
          <a:xfrm>
            <a:off x="434715" y="2666300"/>
            <a:ext cx="3356700" cy="1754326"/>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303030"/>
                </a:solidFill>
                <a:latin typeface="Aptos" panose="020B0004020202020204" pitchFamily="34" charset="0"/>
              </a:rPr>
              <a:t>Little information is available on economic losses; however, drought and floods are estimated to have caused the most damage economically. </a:t>
            </a:r>
            <a:endParaRPr lang="en-GB" dirty="0">
              <a:latin typeface="Aptos" panose="020B0004020202020204" pitchFamily="34" charset="0"/>
            </a:endParaRPr>
          </a:p>
        </p:txBody>
      </p:sp>
      <p:pic>
        <p:nvPicPr>
          <p:cNvPr id="10" name="Picture 9" descr="A table with numbers and text&#10;&#10;Description automatically generated">
            <a:extLst>
              <a:ext uri="{FF2B5EF4-FFF2-40B4-BE49-F238E27FC236}">
                <a16:creationId xmlns:a16="http://schemas.microsoft.com/office/drawing/2014/main" id="{C8106609-EAC4-8462-3632-28186ACE216B}"/>
              </a:ext>
            </a:extLst>
          </p:cNvPr>
          <p:cNvPicPr>
            <a:picLocks noChangeAspect="1"/>
          </p:cNvPicPr>
          <p:nvPr/>
        </p:nvPicPr>
        <p:blipFill>
          <a:blip r:embed="rId2"/>
          <a:stretch>
            <a:fillRect/>
          </a:stretch>
        </p:blipFill>
        <p:spPr>
          <a:xfrm>
            <a:off x="4099810" y="2666300"/>
            <a:ext cx="7772400" cy="3822368"/>
          </a:xfrm>
          <a:prstGeom prst="rect">
            <a:avLst/>
          </a:prstGeom>
          <a:ln>
            <a:solidFill>
              <a:schemeClr val="tx1"/>
            </a:solidFill>
          </a:ln>
        </p:spPr>
      </p:pic>
    </p:spTree>
    <p:extLst>
      <p:ext uri="{BB962C8B-B14F-4D97-AF65-F5344CB8AC3E}">
        <p14:creationId xmlns:p14="http://schemas.microsoft.com/office/powerpoint/2010/main" val="1300996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p:nvPr/>
        </p:nvSpPr>
        <p:spPr>
          <a:xfrm>
            <a:off x="1524000" y="3881057"/>
            <a:ext cx="9144000" cy="2590138"/>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Calibri"/>
              <a:cs typeface="Calibri"/>
              <a:sym typeface="Calibri"/>
            </a:endParaRPr>
          </a:p>
        </p:txBody>
      </p:sp>
      <p:sp>
        <p:nvSpPr>
          <p:cNvPr id="123" name="Google Shape;123;p17"/>
          <p:cNvSpPr/>
          <p:nvPr/>
        </p:nvSpPr>
        <p:spPr>
          <a:xfrm>
            <a:off x="1524000" y="1290919"/>
            <a:ext cx="9144000" cy="2590138"/>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ea typeface="Calibri"/>
              <a:cs typeface="Calibri"/>
              <a:sym typeface="Calibri"/>
            </a:endParaRPr>
          </a:p>
        </p:txBody>
      </p:sp>
      <p:sp>
        <p:nvSpPr>
          <p:cNvPr id="124" name="Google Shape;124;p17"/>
          <p:cNvSpPr/>
          <p:nvPr/>
        </p:nvSpPr>
        <p:spPr>
          <a:xfrm flipH="1">
            <a:off x="3332674" y="4069072"/>
            <a:ext cx="5071412" cy="1852919"/>
          </a:xfrm>
          <a:prstGeom prst="curvedUpArrow">
            <a:avLst>
              <a:gd name="adj1" fmla="val 25000"/>
              <a:gd name="adj2" fmla="val 50000"/>
              <a:gd name="adj3" fmla="val 2500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Calibri"/>
              <a:cs typeface="Calibri"/>
              <a:sym typeface="Calibri"/>
            </a:endParaRPr>
          </a:p>
        </p:txBody>
      </p:sp>
      <p:sp>
        <p:nvSpPr>
          <p:cNvPr id="125" name="Google Shape;125;p17"/>
          <p:cNvSpPr/>
          <p:nvPr/>
        </p:nvSpPr>
        <p:spPr>
          <a:xfrm rot="10800000" flipH="1">
            <a:off x="3560294" y="1836948"/>
            <a:ext cx="5071412" cy="1852918"/>
          </a:xfrm>
          <a:prstGeom prst="curvedUpArrow">
            <a:avLst>
              <a:gd name="adj1" fmla="val 25000"/>
              <a:gd name="adj2" fmla="val 50000"/>
              <a:gd name="adj3" fmla="val 25000"/>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Calibri"/>
              <a:cs typeface="Calibri"/>
              <a:sym typeface="Calibri"/>
            </a:endParaRPr>
          </a:p>
        </p:txBody>
      </p:sp>
      <p:sp>
        <p:nvSpPr>
          <p:cNvPr id="126" name="Google Shape;126;p17"/>
          <p:cNvSpPr txBox="1"/>
          <p:nvPr/>
        </p:nvSpPr>
        <p:spPr>
          <a:xfrm>
            <a:off x="7918464" y="4601862"/>
            <a:ext cx="1289911" cy="58473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Impact </a:t>
            </a:r>
            <a:endParaRPr sz="1600"/>
          </a:p>
          <a:p>
            <a:pPr marL="0" marR="0" lvl="0" indent="0" algn="l" rtl="0">
              <a:spcBef>
                <a:spcPts val="0"/>
              </a:spcBef>
              <a:spcAft>
                <a:spcPts val="0"/>
              </a:spcAft>
              <a:buNone/>
            </a:pPr>
            <a:r>
              <a:rPr lang="en-US" sz="1600">
                <a:solidFill>
                  <a:srgbClr val="000000"/>
                </a:solidFill>
                <a:ea typeface="Calibri"/>
                <a:cs typeface="Calibri"/>
                <a:sym typeface="Calibri"/>
              </a:rPr>
              <a:t>Assessment</a:t>
            </a:r>
            <a:endParaRPr sz="1600"/>
          </a:p>
        </p:txBody>
      </p:sp>
      <p:sp>
        <p:nvSpPr>
          <p:cNvPr id="127" name="Google Shape;127;p17"/>
          <p:cNvSpPr txBox="1"/>
          <p:nvPr/>
        </p:nvSpPr>
        <p:spPr>
          <a:xfrm>
            <a:off x="6672149" y="5740395"/>
            <a:ext cx="1080494" cy="338514"/>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Response</a:t>
            </a:r>
            <a:endParaRPr sz="1600"/>
          </a:p>
        </p:txBody>
      </p:sp>
      <p:sp>
        <p:nvSpPr>
          <p:cNvPr id="128" name="Google Shape;128;p17"/>
          <p:cNvSpPr txBox="1"/>
          <p:nvPr/>
        </p:nvSpPr>
        <p:spPr>
          <a:xfrm>
            <a:off x="5426071" y="4069072"/>
            <a:ext cx="13260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Recovery</a:t>
            </a:r>
            <a:endParaRPr sz="1600"/>
          </a:p>
        </p:txBody>
      </p:sp>
      <p:sp>
        <p:nvSpPr>
          <p:cNvPr id="129" name="Google Shape;129;p17"/>
          <p:cNvSpPr txBox="1"/>
          <p:nvPr/>
        </p:nvSpPr>
        <p:spPr>
          <a:xfrm>
            <a:off x="2377791" y="4739048"/>
            <a:ext cx="1595471" cy="338514"/>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Reconstruction</a:t>
            </a:r>
            <a:endParaRPr sz="1600"/>
          </a:p>
        </p:txBody>
      </p:sp>
      <p:sp>
        <p:nvSpPr>
          <p:cNvPr id="130" name="Google Shape;130;p17"/>
          <p:cNvSpPr txBox="1"/>
          <p:nvPr/>
        </p:nvSpPr>
        <p:spPr>
          <a:xfrm>
            <a:off x="2823111" y="2634735"/>
            <a:ext cx="1150150" cy="338514"/>
          </a:xfrm>
          <a:prstGeom prst="rect">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Mitigation</a:t>
            </a:r>
            <a:endParaRPr sz="1600"/>
          </a:p>
        </p:txBody>
      </p:sp>
      <p:sp>
        <p:nvSpPr>
          <p:cNvPr id="131" name="Google Shape;131;p17"/>
          <p:cNvSpPr txBox="1"/>
          <p:nvPr/>
        </p:nvSpPr>
        <p:spPr>
          <a:xfrm>
            <a:off x="3871929" y="1765405"/>
            <a:ext cx="1458302" cy="338514"/>
          </a:xfrm>
          <a:prstGeom prst="rect">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Preparedness</a:t>
            </a:r>
            <a:endParaRPr sz="1600"/>
          </a:p>
        </p:txBody>
      </p:sp>
      <p:sp>
        <p:nvSpPr>
          <p:cNvPr id="132" name="Google Shape;132;p17"/>
          <p:cNvSpPr txBox="1"/>
          <p:nvPr/>
        </p:nvSpPr>
        <p:spPr>
          <a:xfrm>
            <a:off x="6672150" y="1618643"/>
            <a:ext cx="1601913" cy="584735"/>
          </a:xfrm>
          <a:prstGeom prst="rect">
            <a:avLst/>
          </a:prstGeom>
          <a:gradFill>
            <a:gsLst>
              <a:gs pos="0">
                <a:srgbClr val="5F82CA"/>
              </a:gs>
              <a:gs pos="50000">
                <a:srgbClr val="3C70CA"/>
              </a:gs>
              <a:gs pos="100000">
                <a:srgbClr val="2E60B9"/>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Prediction and </a:t>
            </a:r>
            <a:endParaRPr sz="1600"/>
          </a:p>
          <a:p>
            <a:pPr marL="0" marR="0" lvl="0" indent="0" algn="l" rtl="0">
              <a:spcBef>
                <a:spcPts val="0"/>
              </a:spcBef>
              <a:spcAft>
                <a:spcPts val="0"/>
              </a:spcAft>
              <a:buNone/>
            </a:pPr>
            <a:r>
              <a:rPr lang="en-US" sz="1600">
                <a:solidFill>
                  <a:srgbClr val="000000"/>
                </a:solidFill>
                <a:ea typeface="Calibri"/>
                <a:cs typeface="Calibri"/>
                <a:sym typeface="Calibri"/>
              </a:rPr>
              <a:t>Early Warning</a:t>
            </a:r>
            <a:endParaRPr sz="1600"/>
          </a:p>
        </p:txBody>
      </p:sp>
      <p:sp>
        <p:nvSpPr>
          <p:cNvPr id="133" name="Google Shape;133;p17"/>
          <p:cNvSpPr txBox="1"/>
          <p:nvPr/>
        </p:nvSpPr>
        <p:spPr>
          <a:xfrm>
            <a:off x="7916954" y="2634735"/>
            <a:ext cx="938365" cy="338514"/>
          </a:xfrm>
          <a:prstGeom prst="rect">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Disaster</a:t>
            </a:r>
            <a:endParaRPr sz="1600"/>
          </a:p>
        </p:txBody>
      </p:sp>
      <p:sp>
        <p:nvSpPr>
          <p:cNvPr id="134" name="Google Shape;134;p17"/>
          <p:cNvSpPr txBox="1"/>
          <p:nvPr/>
        </p:nvSpPr>
        <p:spPr>
          <a:xfrm>
            <a:off x="8823619" y="1955007"/>
            <a:ext cx="124764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PROACTIVE</a:t>
            </a:r>
            <a:endParaRPr sz="1600"/>
          </a:p>
        </p:txBody>
      </p:sp>
      <p:sp>
        <p:nvSpPr>
          <p:cNvPr id="135" name="Google Shape;135;p17"/>
          <p:cNvSpPr txBox="1"/>
          <p:nvPr/>
        </p:nvSpPr>
        <p:spPr>
          <a:xfrm>
            <a:off x="8855318" y="5552658"/>
            <a:ext cx="1090638"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REACTIVE</a:t>
            </a:r>
            <a:endParaRPr sz="1600"/>
          </a:p>
        </p:txBody>
      </p:sp>
      <p:sp>
        <p:nvSpPr>
          <p:cNvPr id="136" name="Google Shape;136;p17"/>
          <p:cNvSpPr txBox="1"/>
          <p:nvPr/>
        </p:nvSpPr>
        <p:spPr>
          <a:xfrm>
            <a:off x="1524001" y="1950071"/>
            <a:ext cx="186744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Risk Management</a:t>
            </a:r>
            <a:endParaRPr sz="1600"/>
          </a:p>
        </p:txBody>
      </p:sp>
      <p:sp>
        <p:nvSpPr>
          <p:cNvPr id="137" name="Google Shape;137;p17"/>
          <p:cNvSpPr txBox="1"/>
          <p:nvPr/>
        </p:nvSpPr>
        <p:spPr>
          <a:xfrm>
            <a:off x="1524001" y="5552658"/>
            <a:ext cx="198398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Crisis Management</a:t>
            </a:r>
            <a:endParaRPr sz="1600"/>
          </a:p>
        </p:txBody>
      </p:sp>
      <p:sp>
        <p:nvSpPr>
          <p:cNvPr id="138" name="Google Shape;138;p17"/>
          <p:cNvSpPr txBox="1"/>
          <p:nvPr/>
        </p:nvSpPr>
        <p:spPr>
          <a:xfrm>
            <a:off x="5354192" y="3228203"/>
            <a:ext cx="148685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Protection</a:t>
            </a:r>
            <a:endParaRPr sz="1600"/>
          </a:p>
        </p:txBody>
      </p:sp>
      <p:sp>
        <p:nvSpPr>
          <p:cNvPr id="139" name="Google Shape;139;p17"/>
          <p:cNvSpPr txBox="1"/>
          <p:nvPr/>
        </p:nvSpPr>
        <p:spPr>
          <a:xfrm>
            <a:off x="4286355" y="5737324"/>
            <a:ext cx="1043876" cy="338514"/>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0000"/>
                </a:solidFill>
                <a:ea typeface="Calibri"/>
                <a:cs typeface="Calibri"/>
                <a:sym typeface="Calibri"/>
              </a:rPr>
              <a:t>Recovery</a:t>
            </a:r>
            <a:endParaRPr sz="1600"/>
          </a:p>
        </p:txBody>
      </p:sp>
      <p:cxnSp>
        <p:nvCxnSpPr>
          <p:cNvPr id="140" name="Google Shape;140;p17"/>
          <p:cNvCxnSpPr/>
          <p:nvPr/>
        </p:nvCxnSpPr>
        <p:spPr>
          <a:xfrm>
            <a:off x="1524000" y="3879469"/>
            <a:ext cx="9144000" cy="1588"/>
          </a:xfrm>
          <a:prstGeom prst="straightConnector1">
            <a:avLst/>
          </a:prstGeom>
          <a:noFill/>
          <a:ln w="12700" cap="flat" cmpd="sng">
            <a:solidFill>
              <a:schemeClr val="accent1"/>
            </a:solidFill>
            <a:prstDash val="solid"/>
            <a:miter lim="800000"/>
            <a:headEnd type="none" w="sm" len="sm"/>
            <a:tailEnd type="none" w="sm" len="sm"/>
          </a:ln>
        </p:spPr>
      </p:cxnSp>
      <p:sp>
        <p:nvSpPr>
          <p:cNvPr id="141" name="Google Shape;141;p17"/>
          <p:cNvSpPr txBox="1"/>
          <p:nvPr/>
        </p:nvSpPr>
        <p:spPr>
          <a:xfrm>
            <a:off x="9208374" y="6194197"/>
            <a:ext cx="154671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000000"/>
                </a:solidFill>
                <a:ea typeface="Calibri"/>
                <a:cs typeface="Calibri"/>
                <a:sym typeface="Calibri"/>
              </a:rPr>
              <a:t>Adapted from WMO</a:t>
            </a:r>
            <a:endParaRPr dirty="0"/>
          </a:p>
        </p:txBody>
      </p:sp>
      <p:sp>
        <p:nvSpPr>
          <p:cNvPr id="142" name="Google Shape;142;p17"/>
          <p:cNvSpPr txBox="1"/>
          <p:nvPr/>
        </p:nvSpPr>
        <p:spPr>
          <a:xfrm>
            <a:off x="758931" y="292624"/>
            <a:ext cx="10660284"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000000"/>
                </a:solidFill>
                <a:ea typeface="Arial"/>
                <a:cs typeface="Arial"/>
                <a:sym typeface="Arial"/>
              </a:rPr>
              <a:t>The </a:t>
            </a:r>
            <a:r>
              <a:rPr lang="en-US" sz="2400" dirty="0" err="1">
                <a:solidFill>
                  <a:srgbClr val="000000"/>
                </a:solidFill>
                <a:ea typeface="Arial"/>
                <a:cs typeface="Arial"/>
                <a:sym typeface="Arial"/>
              </a:rPr>
              <a:t>BuPuSa</a:t>
            </a:r>
            <a:r>
              <a:rPr lang="en-US" sz="2400" dirty="0">
                <a:solidFill>
                  <a:srgbClr val="000000"/>
                </a:solidFill>
                <a:ea typeface="Arial"/>
                <a:cs typeface="Arial"/>
                <a:sym typeface="Arial"/>
              </a:rPr>
              <a:t>-FDM is a Flood and Drought Monitoring and Early Warning System that forms part of flood and drought risk management </a:t>
            </a:r>
            <a:endParaRPr dirty="0"/>
          </a:p>
        </p:txBody>
      </p:sp>
      <p:grpSp>
        <p:nvGrpSpPr>
          <p:cNvPr id="143" name="Google Shape;143;p17"/>
          <p:cNvGrpSpPr/>
          <p:nvPr/>
        </p:nvGrpSpPr>
        <p:grpSpPr>
          <a:xfrm>
            <a:off x="3075825" y="1438912"/>
            <a:ext cx="6040200" cy="3299991"/>
            <a:chOff x="1551824" y="986856"/>
            <a:chExt cx="6040200" cy="3299991"/>
          </a:xfrm>
        </p:grpSpPr>
        <p:sp>
          <p:nvSpPr>
            <p:cNvPr id="144" name="Google Shape;144;p17"/>
            <p:cNvSpPr/>
            <p:nvPr/>
          </p:nvSpPr>
          <p:spPr>
            <a:xfrm>
              <a:off x="1551824" y="2944047"/>
              <a:ext cx="6040200" cy="134280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2400" baseline="30000" dirty="0">
                  <a:solidFill>
                    <a:srgbClr val="000000"/>
                  </a:solidFill>
                  <a:ea typeface="Calibri"/>
                  <a:cs typeface="Calibri"/>
                  <a:sym typeface="Calibri"/>
                </a:rPr>
                <a:t>Managing the risk of impacts relies on</a:t>
              </a:r>
              <a:endParaRPr sz="2400" dirty="0"/>
            </a:p>
            <a:p>
              <a:pPr marL="0" marR="0" lvl="0" indent="0" algn="ctr" rtl="0">
                <a:spcBef>
                  <a:spcPts val="0"/>
                </a:spcBef>
                <a:spcAft>
                  <a:spcPts val="0"/>
                </a:spcAft>
                <a:buNone/>
              </a:pPr>
              <a:r>
                <a:rPr lang="en-US" sz="2400" baseline="30000" dirty="0">
                  <a:solidFill>
                    <a:srgbClr val="000000"/>
                  </a:solidFill>
                  <a:ea typeface="Calibri"/>
                  <a:cs typeface="Calibri"/>
                  <a:sym typeface="Calibri"/>
                </a:rPr>
                <a:t>a variety of measures to reduce vulnerability </a:t>
              </a:r>
              <a:endParaRPr sz="2400" dirty="0"/>
            </a:p>
            <a:p>
              <a:pPr marL="0" marR="0" lvl="0" indent="0" algn="ctr" rtl="0">
                <a:spcBef>
                  <a:spcPts val="0"/>
                </a:spcBef>
                <a:spcAft>
                  <a:spcPts val="0"/>
                </a:spcAft>
                <a:buNone/>
              </a:pPr>
              <a:r>
                <a:rPr lang="en-US" sz="2400" baseline="30000" dirty="0">
                  <a:solidFill>
                    <a:srgbClr val="000000"/>
                  </a:solidFill>
                  <a:ea typeface="Calibri"/>
                  <a:cs typeface="Calibri"/>
                  <a:sym typeface="Calibri"/>
                </a:rPr>
                <a:t>that includes forewarning through early-warning systems. </a:t>
              </a:r>
              <a:endParaRPr sz="2400" dirty="0"/>
            </a:p>
          </p:txBody>
        </p:sp>
        <p:sp>
          <p:nvSpPr>
            <p:cNvPr id="145" name="Google Shape;145;p17"/>
            <p:cNvSpPr/>
            <p:nvPr/>
          </p:nvSpPr>
          <p:spPr>
            <a:xfrm>
              <a:off x="4860629" y="986856"/>
              <a:ext cx="2183169" cy="1016093"/>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p:nvPr/>
        </p:nvSpPr>
        <p:spPr>
          <a:xfrm>
            <a:off x="914228" y="98590"/>
            <a:ext cx="10363543" cy="584775"/>
          </a:xfrm>
          <a:prstGeom prst="rect">
            <a:avLst/>
          </a:prstGeom>
          <a:noFill/>
          <a:ln>
            <a:noFill/>
          </a:ln>
        </p:spPr>
        <p:txBody>
          <a:bodyPr spcFirstLastPara="1" wrap="square" lIns="91425" tIns="45700" rIns="91425" bIns="45700" anchor="t" anchorCtr="0">
            <a:noAutofit/>
          </a:bodyPr>
          <a:lstStyle/>
          <a:p>
            <a:pPr algn="ctr"/>
            <a:r>
              <a:rPr lang="en-US" sz="3200" b="1" i="0" u="none" strike="noStrike" cap="none" dirty="0">
                <a:solidFill>
                  <a:schemeClr val="dk1"/>
                </a:solidFill>
                <a:ea typeface="Arial"/>
                <a:cs typeface="Arial"/>
                <a:sym typeface="Arial"/>
              </a:rPr>
              <a:t>What is an early warning system?</a:t>
            </a:r>
            <a:endParaRPr b="1" dirty="0"/>
          </a:p>
        </p:txBody>
      </p:sp>
      <p:sp>
        <p:nvSpPr>
          <p:cNvPr id="103" name="Google Shape;103;p15"/>
          <p:cNvSpPr txBox="1"/>
          <p:nvPr/>
        </p:nvSpPr>
        <p:spPr>
          <a:xfrm>
            <a:off x="263846" y="788594"/>
            <a:ext cx="6975154" cy="5509160"/>
          </a:xfrm>
          <a:prstGeom prst="rect">
            <a:avLst/>
          </a:prstGeom>
          <a:noFill/>
          <a:ln>
            <a:noFill/>
          </a:ln>
        </p:spPr>
        <p:txBody>
          <a:bodyPr spcFirstLastPara="1" wrap="square" lIns="91425" tIns="45700" rIns="91425" bIns="45700" anchor="t" anchorCtr="0">
            <a:spAutoFit/>
          </a:bodyPr>
          <a:lstStyle/>
          <a:p>
            <a:pPr algn="l"/>
            <a:r>
              <a:rPr lang="en-GB" sz="1600" b="1" dirty="0">
                <a:solidFill>
                  <a:srgbClr val="333333"/>
                </a:solidFill>
              </a:rPr>
              <a:t>UNDRR definition</a:t>
            </a:r>
            <a:r>
              <a:rPr lang="en-GB" sz="1600" dirty="0">
                <a:solidFill>
                  <a:srgbClr val="333333"/>
                </a:solidFill>
              </a:rPr>
              <a:t>: </a:t>
            </a:r>
          </a:p>
          <a:p>
            <a:pPr algn="l"/>
            <a:r>
              <a:rPr lang="en-GB" sz="1600" b="0" i="0" u="none" strike="noStrike" dirty="0">
                <a:solidFill>
                  <a:srgbClr val="333333"/>
                </a:solidFill>
                <a:effectLst/>
              </a:rPr>
              <a:t>An integrated system of hazard monitoring, forecasting and prediction, disaster risk assessment, communication and preparedness activities systems and processes that enables individuals, communities, governments, businesses and others to take timely action to reduce disaster risks in advance of hazardous events.</a:t>
            </a:r>
          </a:p>
          <a:p>
            <a:endParaRPr lang="en-GB" sz="1600" dirty="0"/>
          </a:p>
          <a:p>
            <a:pPr marL="342900" indent="-342900">
              <a:buAutoNum type="arabicParenBoth"/>
            </a:pPr>
            <a:r>
              <a:rPr lang="en-GB" sz="1600" b="0" i="0" u="none" strike="noStrike" dirty="0">
                <a:solidFill>
                  <a:srgbClr val="333333"/>
                </a:solidFill>
                <a:effectLst/>
              </a:rPr>
              <a:t>disaster risk knowledge based on the systematic collection of data and disaster risk assessments; </a:t>
            </a:r>
          </a:p>
          <a:p>
            <a:pPr marL="342900" indent="-342900">
              <a:buAutoNum type="arabicParenBoth"/>
            </a:pPr>
            <a:r>
              <a:rPr lang="en-GB" sz="1600" b="0" i="0" u="none" strike="noStrike" dirty="0">
                <a:solidFill>
                  <a:srgbClr val="333333"/>
                </a:solidFill>
                <a:effectLst/>
              </a:rPr>
              <a:t>detection, monitoring, analysis and forecasting of the hazards and possible consequences; </a:t>
            </a:r>
          </a:p>
          <a:p>
            <a:pPr marL="342900" indent="-342900">
              <a:buAutoNum type="arabicParenBoth"/>
            </a:pPr>
            <a:r>
              <a:rPr lang="en-GB" sz="1600" b="0" i="0" u="none" strike="noStrike" dirty="0">
                <a:solidFill>
                  <a:srgbClr val="333333"/>
                </a:solidFill>
                <a:effectLst/>
              </a:rPr>
              <a:t>dissemination and communication, by an official source, of authoritative, timely, accurate and actionable warnings and associated information on likelihood and impact; and </a:t>
            </a:r>
          </a:p>
          <a:p>
            <a:pPr marL="342900" indent="-342900">
              <a:buAutoNum type="arabicParenBoth"/>
            </a:pPr>
            <a:r>
              <a:rPr lang="en-GB" sz="1600" b="0" i="0" u="none" strike="noStrike" dirty="0">
                <a:solidFill>
                  <a:srgbClr val="333333"/>
                </a:solidFill>
                <a:effectLst/>
              </a:rPr>
              <a:t>preparedness at all levels to respond to the warnings received. </a:t>
            </a:r>
          </a:p>
          <a:p>
            <a:endParaRPr lang="en-GB" sz="1600" dirty="0">
              <a:solidFill>
                <a:srgbClr val="333333"/>
              </a:solidFill>
            </a:endParaRPr>
          </a:p>
          <a:p>
            <a:r>
              <a:rPr lang="en-GB" sz="1600" b="0" i="0" u="none" strike="noStrike" dirty="0">
                <a:solidFill>
                  <a:srgbClr val="333333"/>
                </a:solidFill>
                <a:effectLst/>
              </a:rPr>
              <a:t>These four interrelated components need to be coordinated within and across sectors and multiple levels for the system to work effectively and to include a feedback mechanism for continuous improvement. </a:t>
            </a:r>
          </a:p>
          <a:p>
            <a:pPr marL="342900" indent="-342900">
              <a:buAutoNum type="arabicParenBoth"/>
            </a:pPr>
            <a:endParaRPr lang="en-GB" sz="1600" cap="none" dirty="0">
              <a:solidFill>
                <a:srgbClr val="333333"/>
              </a:solidFill>
              <a:ea typeface="Lato" panose="020F0502020204030203" pitchFamily="34" charset="0"/>
              <a:cs typeface="Arial"/>
              <a:sym typeface="Arial"/>
            </a:endParaRPr>
          </a:p>
          <a:p>
            <a:br>
              <a:rPr lang="en-GB" sz="1600" dirty="0"/>
            </a:br>
            <a:endParaRPr lang="en-GB" sz="1600" b="0" i="0" u="none" strike="noStrike" cap="none" dirty="0">
              <a:solidFill>
                <a:schemeClr val="dk1"/>
              </a:solidFill>
              <a:ea typeface="Lato" panose="020F0502020204030203" pitchFamily="34" charset="0"/>
              <a:cs typeface="Arial"/>
              <a:sym typeface="Arial"/>
            </a:endParaRPr>
          </a:p>
        </p:txBody>
      </p:sp>
      <p:pic>
        <p:nvPicPr>
          <p:cNvPr id="7170" name="Picture 2">
            <a:extLst>
              <a:ext uri="{FF2B5EF4-FFF2-40B4-BE49-F238E27FC236}">
                <a16:creationId xmlns:a16="http://schemas.microsoft.com/office/drawing/2014/main" id="{B0AF2C21-6753-26C8-AE4A-30386B1B3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598" y="683365"/>
            <a:ext cx="4845402" cy="48660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58370435-1399-97D3-4E00-EB4B42DAD144}"/>
              </a:ext>
            </a:extLst>
          </p:cNvPr>
          <p:cNvPicPr>
            <a:picLocks noChangeAspect="1"/>
          </p:cNvPicPr>
          <p:nvPr/>
        </p:nvPicPr>
        <p:blipFill>
          <a:blip r:embed="rId4"/>
          <a:stretch>
            <a:fillRect/>
          </a:stretch>
        </p:blipFill>
        <p:spPr>
          <a:xfrm>
            <a:off x="9532620" y="6299022"/>
            <a:ext cx="2659380" cy="558978"/>
          </a:xfrm>
          <a:prstGeom prst="rect">
            <a:avLst/>
          </a:prstGeom>
        </p:spPr>
      </p:pic>
    </p:spTree>
    <p:extLst>
      <p:ext uri="{BB962C8B-B14F-4D97-AF65-F5344CB8AC3E}">
        <p14:creationId xmlns:p14="http://schemas.microsoft.com/office/powerpoint/2010/main" val="1541543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p:nvPr/>
        </p:nvSpPr>
        <p:spPr>
          <a:xfrm>
            <a:off x="914228" y="98590"/>
            <a:ext cx="10363543" cy="584775"/>
          </a:xfrm>
          <a:prstGeom prst="rect">
            <a:avLst/>
          </a:prstGeom>
          <a:noFill/>
          <a:ln>
            <a:noFill/>
          </a:ln>
        </p:spPr>
        <p:txBody>
          <a:bodyPr spcFirstLastPara="1" wrap="square" lIns="91425" tIns="45700" rIns="91425" bIns="45700" anchor="t" anchorCtr="0">
            <a:noAutofit/>
          </a:bodyPr>
          <a:lstStyle/>
          <a:p>
            <a:pPr algn="ctr"/>
            <a:r>
              <a:rPr lang="en-US" sz="3200" b="1" i="0" u="none" strike="noStrike" cap="none" dirty="0">
                <a:solidFill>
                  <a:schemeClr val="dk1"/>
                </a:solidFill>
                <a:ea typeface="Arial"/>
                <a:cs typeface="Arial"/>
                <a:sym typeface="Arial"/>
              </a:rPr>
              <a:t>What is an early warning system?</a:t>
            </a:r>
            <a:endParaRPr b="1" dirty="0"/>
          </a:p>
        </p:txBody>
      </p:sp>
      <p:sp>
        <p:nvSpPr>
          <p:cNvPr id="103" name="Google Shape;103;p15"/>
          <p:cNvSpPr txBox="1"/>
          <p:nvPr/>
        </p:nvSpPr>
        <p:spPr>
          <a:xfrm>
            <a:off x="263846" y="788594"/>
            <a:ext cx="6975154" cy="5509160"/>
          </a:xfrm>
          <a:prstGeom prst="rect">
            <a:avLst/>
          </a:prstGeom>
          <a:noFill/>
          <a:ln>
            <a:noFill/>
          </a:ln>
        </p:spPr>
        <p:txBody>
          <a:bodyPr spcFirstLastPara="1" wrap="square" lIns="91425" tIns="45700" rIns="91425" bIns="45700" anchor="t" anchorCtr="0">
            <a:spAutoFit/>
          </a:bodyPr>
          <a:lstStyle/>
          <a:p>
            <a:pPr algn="l"/>
            <a:r>
              <a:rPr lang="en-GB" sz="1600" b="1" dirty="0">
                <a:solidFill>
                  <a:srgbClr val="333333"/>
                </a:solidFill>
              </a:rPr>
              <a:t>UNDRR definition</a:t>
            </a:r>
            <a:r>
              <a:rPr lang="en-GB" sz="1600" dirty="0">
                <a:solidFill>
                  <a:srgbClr val="333333"/>
                </a:solidFill>
              </a:rPr>
              <a:t>: </a:t>
            </a:r>
          </a:p>
          <a:p>
            <a:pPr algn="l"/>
            <a:r>
              <a:rPr lang="en-GB" sz="1600" b="0" i="0" u="none" strike="noStrike" dirty="0">
                <a:solidFill>
                  <a:srgbClr val="333333"/>
                </a:solidFill>
                <a:effectLst/>
              </a:rPr>
              <a:t>An integrated system of hazard monitoring, forecasting and prediction, disaster risk assessment, communication and preparedness activities systems and processes that enables individuals, communities, governments, businesses and others to take timely action to reduce disaster risks in advance of hazardous events.</a:t>
            </a:r>
          </a:p>
          <a:p>
            <a:endParaRPr lang="en-GB" sz="1600" dirty="0"/>
          </a:p>
          <a:p>
            <a:pPr marL="342900" indent="-342900">
              <a:buAutoNum type="arabicParenBoth"/>
            </a:pPr>
            <a:r>
              <a:rPr lang="en-GB" sz="1600" b="0" i="0" u="none" strike="noStrike" dirty="0">
                <a:solidFill>
                  <a:srgbClr val="333333"/>
                </a:solidFill>
                <a:effectLst/>
              </a:rPr>
              <a:t>disaster risk knowledge based on the systematic collection of data and disaster risk assessments; </a:t>
            </a:r>
          </a:p>
          <a:p>
            <a:pPr marL="342900" indent="-342900">
              <a:buAutoNum type="arabicParenBoth"/>
            </a:pPr>
            <a:r>
              <a:rPr lang="en-GB" sz="1600" b="0" i="0" u="none" strike="noStrike" dirty="0">
                <a:solidFill>
                  <a:srgbClr val="333333"/>
                </a:solidFill>
                <a:effectLst/>
              </a:rPr>
              <a:t>detection, monitoring, analysis and forecasting of the hazards and possible consequences; </a:t>
            </a:r>
          </a:p>
          <a:p>
            <a:pPr marL="342900" indent="-342900">
              <a:buAutoNum type="arabicParenBoth"/>
            </a:pPr>
            <a:r>
              <a:rPr lang="en-GB" sz="1600" b="0" i="0" u="none" strike="noStrike" dirty="0">
                <a:solidFill>
                  <a:srgbClr val="333333"/>
                </a:solidFill>
                <a:effectLst/>
              </a:rPr>
              <a:t>dissemination and communication, by an official source, of authoritative, timely, accurate and actionable warnings and associated information on likelihood and impact; and </a:t>
            </a:r>
          </a:p>
          <a:p>
            <a:pPr marL="342900" indent="-342900">
              <a:buAutoNum type="arabicParenBoth"/>
            </a:pPr>
            <a:r>
              <a:rPr lang="en-GB" sz="1600" b="0" i="0" u="none" strike="noStrike" dirty="0">
                <a:solidFill>
                  <a:srgbClr val="333333"/>
                </a:solidFill>
                <a:effectLst/>
              </a:rPr>
              <a:t>preparedness at all levels to respond to the warnings received. </a:t>
            </a:r>
          </a:p>
          <a:p>
            <a:endParaRPr lang="en-GB" sz="1600" dirty="0">
              <a:solidFill>
                <a:srgbClr val="333333"/>
              </a:solidFill>
            </a:endParaRPr>
          </a:p>
          <a:p>
            <a:r>
              <a:rPr lang="en-GB" sz="1600" b="0" i="0" u="none" strike="noStrike" dirty="0">
                <a:solidFill>
                  <a:srgbClr val="333333"/>
                </a:solidFill>
                <a:effectLst/>
              </a:rPr>
              <a:t>These four interrelated components need to be coordinated within and across sectors and multiple levels for the system to work effectively and to include a feedback mechanism for continuous improvement. </a:t>
            </a:r>
          </a:p>
          <a:p>
            <a:pPr marL="342900" indent="-342900">
              <a:buAutoNum type="arabicParenBoth"/>
            </a:pPr>
            <a:endParaRPr lang="en-GB" sz="1600" cap="none" dirty="0">
              <a:solidFill>
                <a:srgbClr val="333333"/>
              </a:solidFill>
              <a:ea typeface="Lato" panose="020F0502020204030203" pitchFamily="34" charset="0"/>
              <a:cs typeface="Arial"/>
              <a:sym typeface="Arial"/>
            </a:endParaRPr>
          </a:p>
          <a:p>
            <a:br>
              <a:rPr lang="en-GB" sz="1600" dirty="0"/>
            </a:br>
            <a:endParaRPr lang="en-GB" sz="1600" b="0" i="0" u="none" strike="noStrike" cap="none" dirty="0">
              <a:solidFill>
                <a:schemeClr val="dk1"/>
              </a:solidFill>
              <a:ea typeface="Lato" panose="020F0502020204030203" pitchFamily="34" charset="0"/>
              <a:cs typeface="Arial"/>
              <a:sym typeface="Arial"/>
            </a:endParaRPr>
          </a:p>
        </p:txBody>
      </p:sp>
      <p:pic>
        <p:nvPicPr>
          <p:cNvPr id="7170" name="Picture 2">
            <a:extLst>
              <a:ext uri="{FF2B5EF4-FFF2-40B4-BE49-F238E27FC236}">
                <a16:creationId xmlns:a16="http://schemas.microsoft.com/office/drawing/2014/main" id="{B0AF2C21-6753-26C8-AE4A-30386B1B3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598" y="683365"/>
            <a:ext cx="4845402" cy="48660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Description automatically generated">
            <a:extLst>
              <a:ext uri="{FF2B5EF4-FFF2-40B4-BE49-F238E27FC236}">
                <a16:creationId xmlns:a16="http://schemas.microsoft.com/office/drawing/2014/main" id="{58370435-1399-97D3-4E00-EB4B42DAD144}"/>
              </a:ext>
            </a:extLst>
          </p:cNvPr>
          <p:cNvPicPr>
            <a:picLocks noChangeAspect="1"/>
          </p:cNvPicPr>
          <p:nvPr/>
        </p:nvPicPr>
        <p:blipFill>
          <a:blip r:embed="rId4"/>
          <a:stretch>
            <a:fillRect/>
          </a:stretch>
        </p:blipFill>
        <p:spPr>
          <a:xfrm>
            <a:off x="9532620" y="6299022"/>
            <a:ext cx="2659380" cy="558978"/>
          </a:xfrm>
          <a:prstGeom prst="rect">
            <a:avLst/>
          </a:prstGeom>
        </p:spPr>
      </p:pic>
      <p:sp>
        <p:nvSpPr>
          <p:cNvPr id="3" name="TextBox 2">
            <a:extLst>
              <a:ext uri="{FF2B5EF4-FFF2-40B4-BE49-F238E27FC236}">
                <a16:creationId xmlns:a16="http://schemas.microsoft.com/office/drawing/2014/main" id="{D1C527CD-C7AB-7E09-7541-4D64AF139FE4}"/>
              </a:ext>
            </a:extLst>
          </p:cNvPr>
          <p:cNvSpPr txBox="1"/>
          <p:nvPr/>
        </p:nvSpPr>
        <p:spPr>
          <a:xfrm>
            <a:off x="1372230" y="2531621"/>
            <a:ext cx="9447540" cy="2260583"/>
          </a:xfrm>
          <a:prstGeom prst="rect">
            <a:avLst/>
          </a:prstGeom>
          <a:solidFill>
            <a:schemeClr val="tx2">
              <a:lumMod val="25000"/>
              <a:lumOff val="75000"/>
            </a:schemeClr>
          </a:solidFill>
        </p:spPr>
        <p:txBody>
          <a:bodyPr wrap="square" lIns="144000" tIns="144000" rIns="144000" bIns="144000">
            <a:spAutoFit/>
          </a:bodyPr>
          <a:lstStyle/>
          <a:p>
            <a:r>
              <a:rPr lang="en-GB" sz="1600" b="1" dirty="0">
                <a:effectLst/>
              </a:rPr>
              <a:t>Multi-hazard early warning systems</a:t>
            </a:r>
            <a:r>
              <a:rPr lang="en-GB" sz="1600" dirty="0">
                <a:effectLst/>
              </a:rPr>
              <a:t> address several hazards and/or impacts of similar or different type in contexts where events may occur alone, simultaneously, </a:t>
            </a:r>
            <a:r>
              <a:rPr lang="en-GB" sz="1600" dirty="0" err="1">
                <a:effectLst/>
              </a:rPr>
              <a:t>cascadingly</a:t>
            </a:r>
            <a:r>
              <a:rPr lang="en-GB" sz="1600" dirty="0">
                <a:effectLst/>
              </a:rPr>
              <a:t> or cumulatively over time, and taking into account the potential interrelated effects. </a:t>
            </a:r>
          </a:p>
          <a:p>
            <a:endParaRPr lang="en-GB" sz="1600" dirty="0"/>
          </a:p>
          <a:p>
            <a:r>
              <a:rPr lang="en-GB" sz="1600" dirty="0">
                <a:effectLst/>
              </a:rPr>
              <a:t>A multi-hazard early warning system with the ability to warn of one or more hazards increases the efficiency and consistency of warnings through coordinated and compatible mechanisms and capacities, involving multiple disciplines for updated and accurate hazards identification and monitoring for multiple hazards.</a:t>
            </a:r>
          </a:p>
        </p:txBody>
      </p:sp>
    </p:spTree>
    <p:extLst>
      <p:ext uri="{BB962C8B-B14F-4D97-AF65-F5344CB8AC3E}">
        <p14:creationId xmlns:p14="http://schemas.microsoft.com/office/powerpoint/2010/main" val="3512181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F04DB1-18F9-F6E4-48EC-76AD0A68C37C}"/>
              </a:ext>
            </a:extLst>
          </p:cNvPr>
          <p:cNvSpPr txBox="1"/>
          <p:nvPr/>
        </p:nvSpPr>
        <p:spPr>
          <a:xfrm>
            <a:off x="688621" y="342879"/>
            <a:ext cx="9900355" cy="584775"/>
          </a:xfrm>
          <a:prstGeom prst="rect">
            <a:avLst/>
          </a:prstGeom>
          <a:noFill/>
        </p:spPr>
        <p:txBody>
          <a:bodyPr wrap="square">
            <a:spAutoFit/>
          </a:bodyPr>
          <a:lstStyle/>
          <a:p>
            <a:r>
              <a:rPr lang="en-GB" sz="3200" b="1" kern="0" dirty="0">
                <a:effectLst/>
                <a:ea typeface="Times New Roman" panose="02020603050405020304" pitchFamily="18" charset="0"/>
              </a:rPr>
              <a:t>Introduction to the Workshop</a:t>
            </a:r>
            <a:endParaRPr lang="en-US" sz="3200" b="1" dirty="0"/>
          </a:p>
        </p:txBody>
      </p:sp>
      <p:sp>
        <p:nvSpPr>
          <p:cNvPr id="7" name="TextBox 6">
            <a:extLst>
              <a:ext uri="{FF2B5EF4-FFF2-40B4-BE49-F238E27FC236}">
                <a16:creationId xmlns:a16="http://schemas.microsoft.com/office/drawing/2014/main" id="{E0E65686-ECB7-A611-C6C7-1F0E1B28D94B}"/>
              </a:ext>
            </a:extLst>
          </p:cNvPr>
          <p:cNvSpPr txBox="1"/>
          <p:nvPr/>
        </p:nvSpPr>
        <p:spPr>
          <a:xfrm>
            <a:off x="206830" y="1129031"/>
            <a:ext cx="7043056" cy="4632037"/>
          </a:xfrm>
          <a:prstGeom prst="rect">
            <a:avLst/>
          </a:prstGeom>
          <a:noFill/>
        </p:spPr>
        <p:txBody>
          <a:bodyPr wrap="square">
            <a:spAutoFit/>
          </a:bodyPr>
          <a:lstStyle/>
          <a:p>
            <a:pPr algn="just">
              <a:spcAft>
                <a:spcPts val="600"/>
              </a:spcAft>
            </a:pPr>
            <a:r>
              <a:rPr lang="en-GB" sz="1800" b="1" dirty="0">
                <a:effectLst/>
                <a:ea typeface="Times New Roman" panose="02020603050405020304" pitchFamily="18" charset="0"/>
              </a:rPr>
              <a:t>Motivation: </a:t>
            </a:r>
          </a:p>
          <a:p>
            <a:pPr marL="285750" indent="-285750" algn="just">
              <a:spcAft>
                <a:spcPts val="600"/>
              </a:spcAft>
              <a:buFont typeface="Arial" panose="020B0604020202020204" pitchFamily="34" charset="0"/>
              <a:buChar char="•"/>
            </a:pPr>
            <a:r>
              <a:rPr lang="en-US" dirty="0"/>
              <a:t>Hydrometeorological hazards (cyclones, pluvial and fluvial floods including flash floods, droughts, heatwaves, landslides, and wildfires) are perennial challenges</a:t>
            </a:r>
          </a:p>
          <a:p>
            <a:pPr marL="285750" indent="-285750" algn="just">
              <a:spcAft>
                <a:spcPts val="600"/>
              </a:spcAft>
              <a:buFont typeface="Arial" panose="020B0604020202020204" pitchFamily="34" charset="0"/>
              <a:buChar char="•"/>
            </a:pPr>
            <a:r>
              <a:rPr lang="en-US" dirty="0"/>
              <a:t>They are expected to become more severe and frequent under climate change and human influences such as land use change. </a:t>
            </a:r>
          </a:p>
          <a:p>
            <a:pPr marL="285750" indent="-285750" algn="just">
              <a:spcAft>
                <a:spcPts val="600"/>
              </a:spcAft>
              <a:buFont typeface="Arial" panose="020B0604020202020204" pitchFamily="34" charset="0"/>
              <a:buChar char="•"/>
            </a:pPr>
            <a:r>
              <a:rPr lang="en-US" dirty="0"/>
              <a:t>Use of early warning (EW) information is crucial to addressing these challenges, alongside robust mitigation and adaptation measures to reduce the impacts of hazards. </a:t>
            </a:r>
          </a:p>
          <a:p>
            <a:pPr marL="285750" indent="-285750" algn="just">
              <a:spcAft>
                <a:spcPts val="600"/>
              </a:spcAft>
              <a:buFont typeface="Arial" panose="020B0604020202020204" pitchFamily="34" charset="0"/>
              <a:buChar char="•"/>
            </a:pPr>
            <a:r>
              <a:rPr lang="en-US" dirty="0"/>
              <a:t>Collectively there is wide experience and expertise across institutions in the region in climate and hydrological monitoring, forecasting and early warning. </a:t>
            </a:r>
          </a:p>
          <a:p>
            <a:pPr marL="285750" indent="-285750" algn="just">
              <a:spcAft>
                <a:spcPts val="600"/>
              </a:spcAft>
              <a:buFont typeface="Arial" panose="020B0604020202020204" pitchFamily="34" charset="0"/>
              <a:buChar char="•"/>
            </a:pPr>
            <a:r>
              <a:rPr lang="en-GB" dirty="0">
                <a:effectLst/>
                <a:ea typeface="Times New Roman" panose="02020603050405020304" pitchFamily="18" charset="0"/>
              </a:rPr>
              <a:t>Sharing of expertise would be beneficial to identifying best practice, and gaps in the implementation and use of Early </a:t>
            </a:r>
            <a:r>
              <a:rPr lang="en-GB" dirty="0">
                <a:ea typeface="Times New Roman" panose="02020603050405020304" pitchFamily="18" charset="0"/>
              </a:rPr>
              <a:t>W</a:t>
            </a:r>
            <a:r>
              <a:rPr lang="en-GB" dirty="0">
                <a:effectLst/>
                <a:ea typeface="Times New Roman" panose="02020603050405020304" pitchFamily="18" charset="0"/>
              </a:rPr>
              <a:t>arning </a:t>
            </a:r>
            <a:r>
              <a:rPr lang="en-GB" dirty="0">
                <a:ea typeface="Times New Roman" panose="02020603050405020304" pitchFamily="18" charset="0"/>
              </a:rPr>
              <a:t>S</a:t>
            </a:r>
            <a:r>
              <a:rPr lang="en-GB" dirty="0">
                <a:effectLst/>
                <a:ea typeface="Times New Roman" panose="02020603050405020304" pitchFamily="18" charset="0"/>
              </a:rPr>
              <a:t>ystems (EWS). </a:t>
            </a:r>
            <a:endParaRPr lang="en-US" dirty="0"/>
          </a:p>
        </p:txBody>
      </p:sp>
      <p:pic>
        <p:nvPicPr>
          <p:cNvPr id="1026" name="Picture 2" descr="Cyclone Kenneth Makes Landfall In Mozambique">
            <a:extLst>
              <a:ext uri="{FF2B5EF4-FFF2-40B4-BE49-F238E27FC236}">
                <a16:creationId xmlns:a16="http://schemas.microsoft.com/office/drawing/2014/main" id="{B7823F5E-6D27-B949-A666-2205E00F4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599" y="780655"/>
            <a:ext cx="4461556" cy="250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edit WFP/OCHA">
            <a:extLst>
              <a:ext uri="{FF2B5EF4-FFF2-40B4-BE49-F238E27FC236}">
                <a16:creationId xmlns:a16="http://schemas.microsoft.com/office/drawing/2014/main" id="{A31601B6-68E4-0771-44E5-1C3287808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599" y="3592284"/>
            <a:ext cx="4517571" cy="3011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67CD9A-1785-6BE6-A148-50EF5064371A}"/>
              </a:ext>
            </a:extLst>
          </p:cNvPr>
          <p:cNvSpPr txBox="1"/>
          <p:nvPr/>
        </p:nvSpPr>
        <p:spPr>
          <a:xfrm>
            <a:off x="9931466" y="3282628"/>
            <a:ext cx="2053704" cy="276999"/>
          </a:xfrm>
          <a:prstGeom prst="rect">
            <a:avLst/>
          </a:prstGeom>
          <a:noFill/>
        </p:spPr>
        <p:txBody>
          <a:bodyPr wrap="none" rtlCol="0">
            <a:spAutoFit/>
          </a:bodyPr>
          <a:lstStyle/>
          <a:p>
            <a:pPr algn="r"/>
            <a:r>
              <a:rPr lang="en-US" sz="1200" dirty="0"/>
              <a:t>Cyclone Kenneth (Guardian)</a:t>
            </a:r>
          </a:p>
        </p:txBody>
      </p:sp>
      <p:sp>
        <p:nvSpPr>
          <p:cNvPr id="4" name="TextBox 3">
            <a:extLst>
              <a:ext uri="{FF2B5EF4-FFF2-40B4-BE49-F238E27FC236}">
                <a16:creationId xmlns:a16="http://schemas.microsoft.com/office/drawing/2014/main" id="{45C7F627-5E3C-970C-68D7-709FFDF04DE5}"/>
              </a:ext>
            </a:extLst>
          </p:cNvPr>
          <p:cNvSpPr txBox="1"/>
          <p:nvPr/>
        </p:nvSpPr>
        <p:spPr>
          <a:xfrm>
            <a:off x="10484307" y="6593076"/>
            <a:ext cx="1500860" cy="276999"/>
          </a:xfrm>
          <a:prstGeom prst="rect">
            <a:avLst/>
          </a:prstGeom>
          <a:noFill/>
        </p:spPr>
        <p:txBody>
          <a:bodyPr wrap="none" rtlCol="0">
            <a:spAutoFit/>
          </a:bodyPr>
          <a:lstStyle/>
          <a:p>
            <a:pPr algn="r"/>
            <a:r>
              <a:rPr lang="en-US" sz="1200" dirty="0"/>
              <a:t>Cyclone </a:t>
            </a:r>
            <a:r>
              <a:rPr lang="en-US" sz="1200" dirty="0" err="1"/>
              <a:t>Idai</a:t>
            </a:r>
            <a:r>
              <a:rPr lang="en-US" sz="1200" dirty="0"/>
              <a:t> (WMO)</a:t>
            </a:r>
          </a:p>
        </p:txBody>
      </p:sp>
    </p:spTree>
    <p:extLst>
      <p:ext uri="{BB962C8B-B14F-4D97-AF65-F5344CB8AC3E}">
        <p14:creationId xmlns:p14="http://schemas.microsoft.com/office/powerpoint/2010/main" val="2793543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8E34422C-C7DC-2243-A856-214E34FC90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9684" y="4327793"/>
            <a:ext cx="2886627" cy="2158837"/>
          </a:xfrm>
          <a:prstGeom prst="rect">
            <a:avLst/>
          </a:prstGeom>
          <a:ln>
            <a:solidFill>
              <a:schemeClr val="tx1"/>
            </a:solidFill>
          </a:ln>
        </p:spPr>
      </p:pic>
      <p:pic>
        <p:nvPicPr>
          <p:cNvPr id="21" name="Picture 2">
            <a:extLst>
              <a:ext uri="{FF2B5EF4-FFF2-40B4-BE49-F238E27FC236}">
                <a16:creationId xmlns:a16="http://schemas.microsoft.com/office/drawing/2014/main" id="{DDA926F9-481C-0D4C-971A-5F27285E50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47633" y="1249057"/>
            <a:ext cx="4309561" cy="250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8A90D75-438E-CF42-AC26-793DD127E985}"/>
              </a:ext>
            </a:extLst>
          </p:cNvPr>
          <p:cNvSpPr txBox="1"/>
          <p:nvPr/>
        </p:nvSpPr>
        <p:spPr>
          <a:xfrm>
            <a:off x="297575" y="164130"/>
            <a:ext cx="8920840" cy="584775"/>
          </a:xfrm>
          <a:prstGeom prst="rect">
            <a:avLst/>
          </a:prstGeom>
          <a:noFill/>
        </p:spPr>
        <p:txBody>
          <a:bodyPr wrap="none" rtlCol="0">
            <a:spAutoFit/>
          </a:bodyPr>
          <a:lstStyle/>
          <a:p>
            <a:r>
              <a:rPr lang="en-US" sz="3200" b="1" dirty="0">
                <a:latin typeface="Aptos" panose="020B0004020202020204" pitchFamily="34" charset="0"/>
                <a:cs typeface="Arial" panose="020B0604020202020204" pitchFamily="34" charset="0"/>
              </a:rPr>
              <a:t>Monitoring and early warning can be used for …</a:t>
            </a:r>
          </a:p>
        </p:txBody>
      </p:sp>
      <p:sp>
        <p:nvSpPr>
          <p:cNvPr id="19" name="TextBox 18">
            <a:extLst>
              <a:ext uri="{FF2B5EF4-FFF2-40B4-BE49-F238E27FC236}">
                <a16:creationId xmlns:a16="http://schemas.microsoft.com/office/drawing/2014/main" id="{8A682E3B-013D-6A47-AB25-79AB449F4BF9}"/>
              </a:ext>
            </a:extLst>
          </p:cNvPr>
          <p:cNvSpPr txBox="1"/>
          <p:nvPr/>
        </p:nvSpPr>
        <p:spPr>
          <a:xfrm>
            <a:off x="233778" y="840316"/>
            <a:ext cx="6098240" cy="369332"/>
          </a:xfrm>
          <a:prstGeom prst="rect">
            <a:avLst/>
          </a:prstGeom>
          <a:noFill/>
        </p:spPr>
        <p:txBody>
          <a:bodyPr wrap="square">
            <a:spAutoFit/>
          </a:bodyPr>
          <a:lstStyle/>
          <a:p>
            <a:r>
              <a:rPr lang="en-US" sz="1800" dirty="0">
                <a:latin typeface="Aptos" panose="020B0004020202020204" pitchFamily="34" charset="0"/>
                <a:cs typeface="Arial" panose="020B0604020202020204" pitchFamily="34" charset="0"/>
              </a:rPr>
              <a:t>1) Flood alerts and early warning</a:t>
            </a:r>
            <a:endParaRPr lang="en-US" dirty="0">
              <a:latin typeface="Aptos" panose="020B0004020202020204" pitchFamily="34" charset="0"/>
            </a:endParaRPr>
          </a:p>
        </p:txBody>
      </p:sp>
      <p:cxnSp>
        <p:nvCxnSpPr>
          <p:cNvPr id="34" name="Elbow Connector 33">
            <a:extLst>
              <a:ext uri="{FF2B5EF4-FFF2-40B4-BE49-F238E27FC236}">
                <a16:creationId xmlns:a16="http://schemas.microsoft.com/office/drawing/2014/main" id="{B65F962C-9FF0-C147-BD1A-9CE7E30BEEF7}"/>
              </a:ext>
            </a:extLst>
          </p:cNvPr>
          <p:cNvCxnSpPr>
            <a:cxnSpLocks/>
          </p:cNvCxnSpPr>
          <p:nvPr/>
        </p:nvCxnSpPr>
        <p:spPr>
          <a:xfrm flipV="1">
            <a:off x="4634693" y="2292744"/>
            <a:ext cx="1461307" cy="232157"/>
          </a:xfrm>
          <a:prstGeom prst="bentConnector3">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D4A6B40-2C10-2A41-947B-C8A2C5CA9399}"/>
              </a:ext>
            </a:extLst>
          </p:cNvPr>
          <p:cNvCxnSpPr>
            <a:cxnSpLocks/>
          </p:cNvCxnSpPr>
          <p:nvPr/>
        </p:nvCxnSpPr>
        <p:spPr>
          <a:xfrm>
            <a:off x="9794985" y="2279773"/>
            <a:ext cx="495822"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CE2C906-8F5C-9A48-91CA-48B02F7FECD4}"/>
              </a:ext>
            </a:extLst>
          </p:cNvPr>
          <p:cNvSpPr/>
          <p:nvPr/>
        </p:nvSpPr>
        <p:spPr>
          <a:xfrm>
            <a:off x="10318448" y="1809819"/>
            <a:ext cx="1750714" cy="1384995"/>
          </a:xfrm>
          <a:prstGeom prst="rect">
            <a:avLst/>
          </a:prstGeom>
          <a:ln>
            <a:solidFill>
              <a:srgbClr val="C00000"/>
            </a:solidFill>
          </a:ln>
        </p:spPr>
        <p:txBody>
          <a:bodyPr wrap="square">
            <a:spAutoFit/>
          </a:bodyPr>
          <a:lstStyle/>
          <a:p>
            <a:pPr algn="ctr" eaLnBrk="0" hangingPunct="0"/>
            <a:r>
              <a:rPr lang="en-US" sz="1400" dirty="0">
                <a:latin typeface="Aptos" panose="020B0004020202020204" pitchFamily="34" charset="0"/>
              </a:rPr>
              <a:t>Potential to reduce impacts via warning, evacuation, barriers, insurance, …</a:t>
            </a:r>
          </a:p>
        </p:txBody>
      </p:sp>
      <p:sp>
        <p:nvSpPr>
          <p:cNvPr id="38" name="TextBox 37">
            <a:extLst>
              <a:ext uri="{FF2B5EF4-FFF2-40B4-BE49-F238E27FC236}">
                <a16:creationId xmlns:a16="http://schemas.microsoft.com/office/drawing/2014/main" id="{3304400B-7A8E-E045-BE63-4A8B1C2331C9}"/>
              </a:ext>
            </a:extLst>
          </p:cNvPr>
          <p:cNvSpPr txBox="1"/>
          <p:nvPr/>
        </p:nvSpPr>
        <p:spPr>
          <a:xfrm>
            <a:off x="297575" y="3867300"/>
            <a:ext cx="6098240" cy="369332"/>
          </a:xfrm>
          <a:prstGeom prst="rect">
            <a:avLst/>
          </a:prstGeom>
          <a:noFill/>
        </p:spPr>
        <p:txBody>
          <a:bodyPr wrap="square">
            <a:spAutoFit/>
          </a:bodyPr>
          <a:lstStyle/>
          <a:p>
            <a:r>
              <a:rPr lang="en-US" sz="1800" dirty="0">
                <a:latin typeface="Aptos" panose="020B0004020202020204" pitchFamily="34" charset="0"/>
                <a:cs typeface="Arial" panose="020B0604020202020204" pitchFamily="34" charset="0"/>
              </a:rPr>
              <a:t>2) Agricultural management</a:t>
            </a:r>
            <a:endParaRPr lang="en-US" sz="1800" dirty="0">
              <a:latin typeface="Aptos" panose="020B0004020202020204" pitchFamily="34" charset="0"/>
            </a:endParaRPr>
          </a:p>
        </p:txBody>
      </p:sp>
      <p:cxnSp>
        <p:nvCxnSpPr>
          <p:cNvPr id="42" name="Elbow Connector 41">
            <a:extLst>
              <a:ext uri="{FF2B5EF4-FFF2-40B4-BE49-F238E27FC236}">
                <a16:creationId xmlns:a16="http://schemas.microsoft.com/office/drawing/2014/main" id="{1C4BAED7-EEBC-0B4B-81F8-83369CAD71E7}"/>
              </a:ext>
            </a:extLst>
          </p:cNvPr>
          <p:cNvCxnSpPr>
            <a:cxnSpLocks/>
          </p:cNvCxnSpPr>
          <p:nvPr/>
        </p:nvCxnSpPr>
        <p:spPr>
          <a:xfrm>
            <a:off x="4217213" y="5451627"/>
            <a:ext cx="2291163" cy="268178"/>
          </a:xfrm>
          <a:prstGeom prst="bentConnector3">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3" name="Rectangle 13">
            <a:extLst>
              <a:ext uri="{FF2B5EF4-FFF2-40B4-BE49-F238E27FC236}">
                <a16:creationId xmlns:a16="http://schemas.microsoft.com/office/drawing/2014/main" id="{6632FD85-3326-F84C-B3B4-B880DCC3CEA5}"/>
              </a:ext>
            </a:extLst>
          </p:cNvPr>
          <p:cNvSpPr>
            <a:spLocks noChangeArrowheads="1"/>
          </p:cNvSpPr>
          <p:nvPr/>
        </p:nvSpPr>
        <p:spPr bwMode="auto">
          <a:xfrm>
            <a:off x="6744106" y="3812834"/>
            <a:ext cx="2695890" cy="555315"/>
          </a:xfrm>
          <a:prstGeom prst="rect">
            <a:avLst/>
          </a:prstGeom>
          <a:noFill/>
          <a:ln w="12700">
            <a:noFill/>
            <a:miter lim="800000"/>
            <a:headEnd/>
            <a:tailEnd/>
          </a:ln>
          <a:effectLst/>
        </p:spPr>
        <p:txBody>
          <a:bodyPr wrap="none" anchor="ctr"/>
          <a:lstStyle/>
          <a:p>
            <a:pPr algn="ctr" eaLnBrk="0" hangingPunct="0"/>
            <a:r>
              <a:rPr lang="en-US" sz="1600" b="1" dirty="0">
                <a:solidFill>
                  <a:srgbClr val="C00000"/>
                </a:solidFill>
                <a:latin typeface="Aptos" panose="020B0004020202020204" pitchFamily="34" charset="0"/>
              </a:rPr>
              <a:t>Various agricultural management practices</a:t>
            </a:r>
          </a:p>
        </p:txBody>
      </p:sp>
      <p:cxnSp>
        <p:nvCxnSpPr>
          <p:cNvPr id="44" name="Straight Arrow Connector 43">
            <a:extLst>
              <a:ext uri="{FF2B5EF4-FFF2-40B4-BE49-F238E27FC236}">
                <a16:creationId xmlns:a16="http://schemas.microsoft.com/office/drawing/2014/main" id="{0E38344B-B08A-0043-B5D3-43ACA34902BA}"/>
              </a:ext>
            </a:extLst>
          </p:cNvPr>
          <p:cNvCxnSpPr>
            <a:cxnSpLocks/>
          </p:cNvCxnSpPr>
          <p:nvPr/>
        </p:nvCxnSpPr>
        <p:spPr>
          <a:xfrm>
            <a:off x="9739019" y="5463800"/>
            <a:ext cx="495822"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1D92317-8665-3948-B569-88BFF93D59A5}"/>
              </a:ext>
            </a:extLst>
          </p:cNvPr>
          <p:cNvSpPr/>
          <p:nvPr/>
        </p:nvSpPr>
        <p:spPr>
          <a:xfrm>
            <a:off x="10290807" y="5094468"/>
            <a:ext cx="1750714" cy="738664"/>
          </a:xfrm>
          <a:prstGeom prst="rect">
            <a:avLst/>
          </a:prstGeom>
          <a:ln>
            <a:solidFill>
              <a:srgbClr val="C00000"/>
            </a:solidFill>
          </a:ln>
        </p:spPr>
        <p:txBody>
          <a:bodyPr wrap="square">
            <a:spAutoFit/>
          </a:bodyPr>
          <a:lstStyle/>
          <a:p>
            <a:pPr algn="ctr" eaLnBrk="0" hangingPunct="0"/>
            <a:r>
              <a:rPr lang="en-US" sz="1400" dirty="0">
                <a:latin typeface="Aptos" panose="020B0004020202020204" pitchFamily="34" charset="0"/>
              </a:rPr>
              <a:t>Potential to reduce losses with short-term interventions</a:t>
            </a:r>
          </a:p>
        </p:txBody>
      </p:sp>
      <p:sp>
        <p:nvSpPr>
          <p:cNvPr id="18" name="Rectangle 14">
            <a:extLst>
              <a:ext uri="{FF2B5EF4-FFF2-40B4-BE49-F238E27FC236}">
                <a16:creationId xmlns:a16="http://schemas.microsoft.com/office/drawing/2014/main" id="{98192DDB-E15D-F740-96A0-DAC4C4FE2DD6}"/>
              </a:ext>
            </a:extLst>
          </p:cNvPr>
          <p:cNvSpPr>
            <a:spLocks noChangeArrowheads="1"/>
          </p:cNvSpPr>
          <p:nvPr/>
        </p:nvSpPr>
        <p:spPr bwMode="auto">
          <a:xfrm>
            <a:off x="1536033" y="1755723"/>
            <a:ext cx="2742473" cy="617314"/>
          </a:xfrm>
          <a:prstGeom prst="rect">
            <a:avLst/>
          </a:prstGeom>
          <a:noFill/>
          <a:ln w="12700">
            <a:noFill/>
            <a:miter lim="800000"/>
            <a:headEnd/>
            <a:tailEnd/>
          </a:ln>
          <a:effectLst/>
        </p:spPr>
        <p:txBody>
          <a:bodyPr wrap="none" anchor="ctr"/>
          <a:lstStyle/>
          <a:p>
            <a:pPr algn="ctr" eaLnBrk="0" hangingPunct="0"/>
            <a:r>
              <a:rPr lang="en-US" sz="1600" b="1" dirty="0">
                <a:solidFill>
                  <a:srgbClr val="2235BE"/>
                </a:solidFill>
                <a:latin typeface="Aptos" panose="020B0004020202020204" pitchFamily="34" charset="0"/>
              </a:rPr>
              <a:t>Short-term streamflow forecast</a:t>
            </a:r>
          </a:p>
        </p:txBody>
      </p:sp>
      <p:pic>
        <p:nvPicPr>
          <p:cNvPr id="22" name="Picture 6" descr="mage result for flood forecast">
            <a:extLst>
              <a:ext uri="{FF2B5EF4-FFF2-40B4-BE49-F238E27FC236}">
                <a16:creationId xmlns:a16="http://schemas.microsoft.com/office/drawing/2014/main" id="{87B82B5E-3138-BB4C-85B0-3581C99A6BD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035337"/>
            <a:ext cx="1689095" cy="10232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8" descr="mage result for flood fighting">
            <a:extLst>
              <a:ext uri="{FF2B5EF4-FFF2-40B4-BE49-F238E27FC236}">
                <a16:creationId xmlns:a16="http://schemas.microsoft.com/office/drawing/2014/main" id="{2484FF0B-BF67-8C47-BCCC-017B5E3684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61122" y="2556335"/>
            <a:ext cx="2208564" cy="912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ttp://www.kingcounty.gov/~/media/transportation/kcdot/KCDOT/Flooding/flood_evacuation_sign_2in.ashx?la=e">
            <a:extLst>
              <a:ext uri="{FF2B5EF4-FFF2-40B4-BE49-F238E27FC236}">
                <a16:creationId xmlns:a16="http://schemas.microsoft.com/office/drawing/2014/main" id="{CE53ADA9-AE50-3F40-9940-A4CE8C2F54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61632" y="1024982"/>
            <a:ext cx="918764" cy="1429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B089634-3360-F54B-936A-56EF4E7054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65881" y="2556335"/>
            <a:ext cx="1568606" cy="1043836"/>
          </a:xfrm>
          <a:prstGeom prst="rect">
            <a:avLst/>
          </a:prstGeom>
          <a:ln>
            <a:solidFill>
              <a:schemeClr val="tx1"/>
            </a:solidFill>
          </a:ln>
        </p:spPr>
      </p:pic>
      <p:sp>
        <p:nvSpPr>
          <p:cNvPr id="40" name="Rectangle 14">
            <a:extLst>
              <a:ext uri="{FF2B5EF4-FFF2-40B4-BE49-F238E27FC236}">
                <a16:creationId xmlns:a16="http://schemas.microsoft.com/office/drawing/2014/main" id="{5EBA7B14-5F47-084B-8F40-63061E38853A}"/>
              </a:ext>
            </a:extLst>
          </p:cNvPr>
          <p:cNvSpPr>
            <a:spLocks noChangeArrowheads="1"/>
          </p:cNvSpPr>
          <p:nvPr/>
        </p:nvSpPr>
        <p:spPr bwMode="auto">
          <a:xfrm>
            <a:off x="127332" y="4734751"/>
            <a:ext cx="2742473" cy="617314"/>
          </a:xfrm>
          <a:prstGeom prst="rect">
            <a:avLst/>
          </a:prstGeom>
          <a:noFill/>
          <a:ln w="12700">
            <a:noFill/>
            <a:miter lim="800000"/>
            <a:headEnd/>
            <a:tailEnd/>
          </a:ln>
          <a:effectLst/>
        </p:spPr>
        <p:txBody>
          <a:bodyPr wrap="none" anchor="ctr"/>
          <a:lstStyle/>
          <a:p>
            <a:pPr algn="ctr" eaLnBrk="0" hangingPunct="0"/>
            <a:r>
              <a:rPr lang="en-US" sz="1600" b="1" dirty="0">
                <a:solidFill>
                  <a:srgbClr val="2235BE"/>
                </a:solidFill>
                <a:latin typeface="Aptos" panose="020B0004020202020204" pitchFamily="34" charset="0"/>
              </a:rPr>
              <a:t>Short-term weather forecast</a:t>
            </a:r>
          </a:p>
        </p:txBody>
      </p:sp>
      <p:sp>
        <p:nvSpPr>
          <p:cNvPr id="29" name="Rectangle 13">
            <a:extLst>
              <a:ext uri="{FF2B5EF4-FFF2-40B4-BE49-F238E27FC236}">
                <a16:creationId xmlns:a16="http://schemas.microsoft.com/office/drawing/2014/main" id="{5AF26049-19A6-4B48-9476-7A25D8AB14B2}"/>
              </a:ext>
            </a:extLst>
          </p:cNvPr>
          <p:cNvSpPr>
            <a:spLocks noChangeArrowheads="1"/>
          </p:cNvSpPr>
          <p:nvPr/>
        </p:nvSpPr>
        <p:spPr bwMode="auto">
          <a:xfrm>
            <a:off x="8694951" y="859216"/>
            <a:ext cx="2695890" cy="555315"/>
          </a:xfrm>
          <a:prstGeom prst="rect">
            <a:avLst/>
          </a:prstGeom>
          <a:noFill/>
          <a:ln w="12700">
            <a:noFill/>
            <a:miter lim="800000"/>
            <a:headEnd/>
            <a:tailEnd/>
          </a:ln>
          <a:effectLst/>
        </p:spPr>
        <p:txBody>
          <a:bodyPr wrap="none" anchor="ctr"/>
          <a:lstStyle/>
          <a:p>
            <a:pPr algn="ctr" eaLnBrk="0" hangingPunct="0"/>
            <a:r>
              <a:rPr lang="en-US" sz="1600" b="1" dirty="0">
                <a:solidFill>
                  <a:srgbClr val="C00000"/>
                </a:solidFill>
                <a:latin typeface="Aptos" panose="020B0004020202020204" pitchFamily="34" charset="0"/>
              </a:rPr>
              <a:t>Flood Mitigation Options</a:t>
            </a:r>
          </a:p>
        </p:txBody>
      </p:sp>
      <p:pic>
        <p:nvPicPr>
          <p:cNvPr id="30" name="Picture 29">
            <a:extLst>
              <a:ext uri="{FF2B5EF4-FFF2-40B4-BE49-F238E27FC236}">
                <a16:creationId xmlns:a16="http://schemas.microsoft.com/office/drawing/2014/main" id="{49E4B881-42AB-134F-A8E2-E015E0A9B1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3804" y="4316470"/>
            <a:ext cx="1557936" cy="1038624"/>
          </a:xfrm>
          <a:prstGeom prst="rect">
            <a:avLst/>
          </a:prstGeom>
        </p:spPr>
      </p:pic>
      <p:pic>
        <p:nvPicPr>
          <p:cNvPr id="31" name="Picture 30">
            <a:extLst>
              <a:ext uri="{FF2B5EF4-FFF2-40B4-BE49-F238E27FC236}">
                <a16:creationId xmlns:a16="http://schemas.microsoft.com/office/drawing/2014/main" id="{FC33A316-9E03-B24F-922E-8EA7880D6B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18013" y="4777808"/>
            <a:ext cx="1683793" cy="841897"/>
          </a:xfrm>
          <a:prstGeom prst="rect">
            <a:avLst/>
          </a:prstGeom>
        </p:spPr>
      </p:pic>
      <p:pic>
        <p:nvPicPr>
          <p:cNvPr id="32" name="Picture 31">
            <a:extLst>
              <a:ext uri="{FF2B5EF4-FFF2-40B4-BE49-F238E27FC236}">
                <a16:creationId xmlns:a16="http://schemas.microsoft.com/office/drawing/2014/main" id="{D67BE6D9-94F8-B44D-9B50-FA07B77FC8D8}"/>
              </a:ext>
            </a:extLst>
          </p:cNvPr>
          <p:cNvPicPr>
            <a:picLocks noChangeAspect="1"/>
          </p:cNvPicPr>
          <p:nvPr/>
        </p:nvPicPr>
        <p:blipFill>
          <a:blip r:embed="rId10"/>
          <a:stretch>
            <a:fillRect/>
          </a:stretch>
        </p:blipFill>
        <p:spPr>
          <a:xfrm>
            <a:off x="6993682" y="5746111"/>
            <a:ext cx="1882484" cy="1057718"/>
          </a:xfrm>
          <a:prstGeom prst="rect">
            <a:avLst/>
          </a:prstGeom>
        </p:spPr>
      </p:pic>
      <p:sp>
        <p:nvSpPr>
          <p:cNvPr id="37" name="TextBox 36">
            <a:extLst>
              <a:ext uri="{FF2B5EF4-FFF2-40B4-BE49-F238E27FC236}">
                <a16:creationId xmlns:a16="http://schemas.microsoft.com/office/drawing/2014/main" id="{71E6513E-7AA4-6247-911C-116DE11B1447}"/>
              </a:ext>
            </a:extLst>
          </p:cNvPr>
          <p:cNvSpPr txBox="1"/>
          <p:nvPr/>
        </p:nvSpPr>
        <p:spPr>
          <a:xfrm>
            <a:off x="7285441" y="4267585"/>
            <a:ext cx="1882484" cy="461665"/>
          </a:xfrm>
          <a:prstGeom prst="rect">
            <a:avLst/>
          </a:prstGeom>
          <a:noFill/>
        </p:spPr>
        <p:txBody>
          <a:bodyPr wrap="square" rtlCol="0">
            <a:spAutoFit/>
          </a:bodyPr>
          <a:lstStyle/>
          <a:p>
            <a:r>
              <a:rPr lang="en-US" sz="1200" dirty="0">
                <a:latin typeface="Aptos" panose="020B0004020202020204" pitchFamily="34" charset="0"/>
                <a:ea typeface="Arial" charset="0"/>
                <a:cs typeface="Arial" charset="0"/>
              </a:rPr>
              <a:t>Extreme heat and flash drought – irrigate?</a:t>
            </a:r>
          </a:p>
        </p:txBody>
      </p:sp>
      <p:sp>
        <p:nvSpPr>
          <p:cNvPr id="46" name="TextBox 45">
            <a:extLst>
              <a:ext uri="{FF2B5EF4-FFF2-40B4-BE49-F238E27FC236}">
                <a16:creationId xmlns:a16="http://schemas.microsoft.com/office/drawing/2014/main" id="{CE60BF9C-9F6F-B34E-872B-E2ED953D2599}"/>
              </a:ext>
            </a:extLst>
          </p:cNvPr>
          <p:cNvSpPr txBox="1"/>
          <p:nvPr/>
        </p:nvSpPr>
        <p:spPr>
          <a:xfrm>
            <a:off x="4942390" y="6082505"/>
            <a:ext cx="1996637" cy="461665"/>
          </a:xfrm>
          <a:prstGeom prst="rect">
            <a:avLst/>
          </a:prstGeom>
          <a:noFill/>
        </p:spPr>
        <p:txBody>
          <a:bodyPr wrap="square" rtlCol="0">
            <a:spAutoFit/>
          </a:bodyPr>
          <a:lstStyle/>
          <a:p>
            <a:pPr algn="r"/>
            <a:r>
              <a:rPr lang="en-US" sz="1200" dirty="0">
                <a:latin typeface="Aptos" panose="020B0004020202020204" pitchFamily="34" charset="0"/>
                <a:ea typeface="Arial" charset="0"/>
                <a:cs typeface="Arial" charset="0"/>
              </a:rPr>
              <a:t>Extreme precipitation and flooding – harvest early?</a:t>
            </a:r>
          </a:p>
        </p:txBody>
      </p:sp>
      <p:sp>
        <p:nvSpPr>
          <p:cNvPr id="47" name="TextBox 46">
            <a:extLst>
              <a:ext uri="{FF2B5EF4-FFF2-40B4-BE49-F238E27FC236}">
                <a16:creationId xmlns:a16="http://schemas.microsoft.com/office/drawing/2014/main" id="{4AD39633-8714-EA4B-8423-7A61646516C9}"/>
              </a:ext>
            </a:extLst>
          </p:cNvPr>
          <p:cNvSpPr txBox="1"/>
          <p:nvPr/>
        </p:nvSpPr>
        <p:spPr>
          <a:xfrm>
            <a:off x="9263385" y="4575620"/>
            <a:ext cx="1246427" cy="461665"/>
          </a:xfrm>
          <a:prstGeom prst="rect">
            <a:avLst/>
          </a:prstGeom>
          <a:noFill/>
        </p:spPr>
        <p:txBody>
          <a:bodyPr wrap="square" rtlCol="0">
            <a:spAutoFit/>
          </a:bodyPr>
          <a:lstStyle/>
          <a:p>
            <a:r>
              <a:rPr lang="en-US" sz="1200" dirty="0">
                <a:latin typeface="Aptos" panose="020B0004020202020204" pitchFamily="34" charset="0"/>
                <a:ea typeface="Arial" charset="0"/>
                <a:cs typeface="Arial" charset="0"/>
              </a:rPr>
              <a:t>Frost damage – cover crops?</a:t>
            </a:r>
          </a:p>
        </p:txBody>
      </p:sp>
      <p:cxnSp>
        <p:nvCxnSpPr>
          <p:cNvPr id="9" name="Straight Connector 8">
            <a:extLst>
              <a:ext uri="{FF2B5EF4-FFF2-40B4-BE49-F238E27FC236}">
                <a16:creationId xmlns:a16="http://schemas.microsoft.com/office/drawing/2014/main" id="{9401165B-C2D9-0746-ACB2-2BBAF6A8523C}"/>
              </a:ext>
            </a:extLst>
          </p:cNvPr>
          <p:cNvCxnSpPr/>
          <p:nvPr/>
        </p:nvCxnSpPr>
        <p:spPr>
          <a:xfrm>
            <a:off x="0" y="3772414"/>
            <a:ext cx="121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301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screen shot of a computer&#10;&#10;Description automatically generated">
            <a:extLst>
              <a:ext uri="{FF2B5EF4-FFF2-40B4-BE49-F238E27FC236}">
                <a16:creationId xmlns:a16="http://schemas.microsoft.com/office/drawing/2014/main" id="{873C878B-A6D5-2A4D-BF9E-0B92EA447F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2227" y="1446796"/>
            <a:ext cx="4842954" cy="1722933"/>
          </a:xfrm>
          <a:prstGeom prst="rect">
            <a:avLst/>
          </a:prstGeom>
          <a:noFill/>
          <a:ln>
            <a:solidFill>
              <a:schemeClr val="bg2">
                <a:lumMod val="5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8A90D75-438E-CF42-AC26-793DD127E985}"/>
              </a:ext>
            </a:extLst>
          </p:cNvPr>
          <p:cNvSpPr txBox="1"/>
          <p:nvPr/>
        </p:nvSpPr>
        <p:spPr>
          <a:xfrm>
            <a:off x="297575" y="175707"/>
            <a:ext cx="8989192" cy="584775"/>
          </a:xfrm>
          <a:prstGeom prst="rect">
            <a:avLst/>
          </a:prstGeom>
          <a:noFill/>
        </p:spPr>
        <p:txBody>
          <a:bodyPr wrap="none" rtlCol="0">
            <a:spAutoFit/>
          </a:bodyPr>
          <a:lstStyle/>
          <a:p>
            <a:r>
              <a:rPr lang="en-US" sz="3200" b="1" dirty="0">
                <a:cs typeface="Arial" panose="020B0604020202020204" pitchFamily="34" charset="0"/>
              </a:rPr>
              <a:t>Monitoring and Early Warning can be used for …</a:t>
            </a:r>
          </a:p>
        </p:txBody>
      </p:sp>
      <p:sp>
        <p:nvSpPr>
          <p:cNvPr id="19" name="TextBox 18">
            <a:extLst>
              <a:ext uri="{FF2B5EF4-FFF2-40B4-BE49-F238E27FC236}">
                <a16:creationId xmlns:a16="http://schemas.microsoft.com/office/drawing/2014/main" id="{8A682E3B-013D-6A47-AB25-79AB449F4BF9}"/>
              </a:ext>
            </a:extLst>
          </p:cNvPr>
          <p:cNvSpPr txBox="1"/>
          <p:nvPr/>
        </p:nvSpPr>
        <p:spPr>
          <a:xfrm>
            <a:off x="233778" y="840316"/>
            <a:ext cx="6098240" cy="369332"/>
          </a:xfrm>
          <a:prstGeom prst="rect">
            <a:avLst/>
          </a:prstGeom>
          <a:noFill/>
        </p:spPr>
        <p:txBody>
          <a:bodyPr wrap="square">
            <a:spAutoFit/>
          </a:bodyPr>
          <a:lstStyle/>
          <a:p>
            <a:r>
              <a:rPr lang="en-US" sz="1800" dirty="0">
                <a:cs typeface="Arial" panose="020B0604020202020204" pitchFamily="34" charset="0"/>
              </a:rPr>
              <a:t>3) Agricultural planning</a:t>
            </a:r>
            <a:endParaRPr lang="en-US" sz="1800" dirty="0"/>
          </a:p>
        </p:txBody>
      </p:sp>
      <p:sp>
        <p:nvSpPr>
          <p:cNvPr id="20" name="Rectangle 14">
            <a:extLst>
              <a:ext uri="{FF2B5EF4-FFF2-40B4-BE49-F238E27FC236}">
                <a16:creationId xmlns:a16="http://schemas.microsoft.com/office/drawing/2014/main" id="{1A90E58A-7F4A-4D49-ABF5-AE9D553A5A38}"/>
              </a:ext>
            </a:extLst>
          </p:cNvPr>
          <p:cNvSpPr>
            <a:spLocks noChangeArrowheads="1"/>
          </p:cNvSpPr>
          <p:nvPr/>
        </p:nvSpPr>
        <p:spPr bwMode="auto">
          <a:xfrm>
            <a:off x="981301" y="1799255"/>
            <a:ext cx="2742473" cy="617314"/>
          </a:xfrm>
          <a:prstGeom prst="rect">
            <a:avLst/>
          </a:prstGeom>
          <a:noFill/>
          <a:ln w="12700">
            <a:noFill/>
            <a:miter lim="800000"/>
            <a:headEnd/>
            <a:tailEnd/>
          </a:ln>
          <a:effectLst/>
        </p:spPr>
        <p:txBody>
          <a:bodyPr wrap="none" anchor="ctr"/>
          <a:lstStyle/>
          <a:p>
            <a:pPr algn="ctr" eaLnBrk="0" hangingPunct="0"/>
            <a:r>
              <a:rPr lang="en-US" sz="1600" b="1" dirty="0">
                <a:solidFill>
                  <a:srgbClr val="2235BE"/>
                </a:solidFill>
              </a:rPr>
              <a:t>Seasonal precipitation forecast</a:t>
            </a:r>
          </a:p>
        </p:txBody>
      </p:sp>
      <p:pic>
        <p:nvPicPr>
          <p:cNvPr id="23" name="Picture 22">
            <a:extLst>
              <a:ext uri="{FF2B5EF4-FFF2-40B4-BE49-F238E27FC236}">
                <a16:creationId xmlns:a16="http://schemas.microsoft.com/office/drawing/2014/main" id="{89CAEA84-0454-134B-B37B-EE9480F7E0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3728" y="966984"/>
            <a:ext cx="3560916" cy="2851927"/>
          </a:xfrm>
          <a:prstGeom prst="rect">
            <a:avLst/>
          </a:prstGeom>
        </p:spPr>
      </p:pic>
      <p:cxnSp>
        <p:nvCxnSpPr>
          <p:cNvPr id="34" name="Elbow Connector 33">
            <a:extLst>
              <a:ext uri="{FF2B5EF4-FFF2-40B4-BE49-F238E27FC236}">
                <a16:creationId xmlns:a16="http://schemas.microsoft.com/office/drawing/2014/main" id="{B65F962C-9FF0-C147-BD1A-9CE7E30BEEF7}"/>
              </a:ext>
            </a:extLst>
          </p:cNvPr>
          <p:cNvCxnSpPr>
            <a:cxnSpLocks/>
          </p:cNvCxnSpPr>
          <p:nvPr/>
        </p:nvCxnSpPr>
        <p:spPr>
          <a:xfrm flipV="1">
            <a:off x="5115181" y="2292744"/>
            <a:ext cx="980819" cy="271012"/>
          </a:xfrm>
          <a:prstGeom prst="bentConnector3">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D4A6B40-2C10-2A41-947B-C8A2C5CA9399}"/>
              </a:ext>
            </a:extLst>
          </p:cNvPr>
          <p:cNvCxnSpPr>
            <a:cxnSpLocks/>
          </p:cNvCxnSpPr>
          <p:nvPr/>
        </p:nvCxnSpPr>
        <p:spPr>
          <a:xfrm>
            <a:off x="9794985" y="2279773"/>
            <a:ext cx="495822"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CE2C906-8F5C-9A48-91CA-48B02F7FECD4}"/>
              </a:ext>
            </a:extLst>
          </p:cNvPr>
          <p:cNvSpPr/>
          <p:nvPr/>
        </p:nvSpPr>
        <p:spPr>
          <a:xfrm>
            <a:off x="10346773" y="1910441"/>
            <a:ext cx="1750714" cy="738664"/>
          </a:xfrm>
          <a:prstGeom prst="rect">
            <a:avLst/>
          </a:prstGeom>
          <a:ln>
            <a:solidFill>
              <a:srgbClr val="C00000"/>
            </a:solidFill>
          </a:ln>
        </p:spPr>
        <p:txBody>
          <a:bodyPr wrap="square">
            <a:spAutoFit/>
          </a:bodyPr>
          <a:lstStyle/>
          <a:p>
            <a:pPr algn="ctr" eaLnBrk="0" hangingPunct="0"/>
            <a:r>
              <a:rPr lang="en-US" sz="1400" dirty="0"/>
              <a:t>Potential decision on when to plant </a:t>
            </a:r>
          </a:p>
          <a:p>
            <a:pPr algn="ctr" eaLnBrk="0" hangingPunct="0"/>
            <a:r>
              <a:rPr lang="en-US" sz="1400" dirty="0"/>
              <a:t>and what to plant</a:t>
            </a:r>
          </a:p>
        </p:txBody>
      </p:sp>
      <p:sp>
        <p:nvSpPr>
          <p:cNvPr id="38" name="TextBox 37">
            <a:extLst>
              <a:ext uri="{FF2B5EF4-FFF2-40B4-BE49-F238E27FC236}">
                <a16:creationId xmlns:a16="http://schemas.microsoft.com/office/drawing/2014/main" id="{3304400B-7A8E-E045-BE63-4A8B1C2331C9}"/>
              </a:ext>
            </a:extLst>
          </p:cNvPr>
          <p:cNvSpPr txBox="1"/>
          <p:nvPr/>
        </p:nvSpPr>
        <p:spPr>
          <a:xfrm>
            <a:off x="297575" y="3948325"/>
            <a:ext cx="6098240" cy="369332"/>
          </a:xfrm>
          <a:prstGeom prst="rect">
            <a:avLst/>
          </a:prstGeom>
          <a:noFill/>
        </p:spPr>
        <p:txBody>
          <a:bodyPr wrap="square">
            <a:spAutoFit/>
          </a:bodyPr>
          <a:lstStyle/>
          <a:p>
            <a:r>
              <a:rPr lang="en-US" sz="1800" dirty="0">
                <a:cs typeface="Arial" panose="020B0604020202020204" pitchFamily="34" charset="0"/>
              </a:rPr>
              <a:t>4) Water resources management</a:t>
            </a:r>
            <a:endParaRPr lang="en-US" dirty="0"/>
          </a:p>
        </p:txBody>
      </p:sp>
      <p:pic>
        <p:nvPicPr>
          <p:cNvPr id="39" name="Picture 38" descr="Chart, line chart&#10;&#10;Description automatically generated">
            <a:extLst>
              <a:ext uri="{FF2B5EF4-FFF2-40B4-BE49-F238E27FC236}">
                <a16:creationId xmlns:a16="http://schemas.microsoft.com/office/drawing/2014/main" id="{738AEE36-8ABA-6343-93AD-667B35B938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2227" y="4522707"/>
            <a:ext cx="4808767" cy="1882185"/>
          </a:xfrm>
          <a:prstGeom prst="rect">
            <a:avLst/>
          </a:prstGeom>
          <a:ln>
            <a:solidFill>
              <a:schemeClr val="tx1"/>
            </a:solidFill>
          </a:ln>
          <a:effectLst>
            <a:outerShdw blurRad="50800" dist="38100" dir="2700000" algn="tl" rotWithShape="0">
              <a:prstClr val="black">
                <a:alpha val="40000"/>
              </a:prstClr>
            </a:outerShdw>
          </a:effectLst>
        </p:spPr>
      </p:pic>
      <p:sp>
        <p:nvSpPr>
          <p:cNvPr id="40" name="Rectangle 14">
            <a:extLst>
              <a:ext uri="{FF2B5EF4-FFF2-40B4-BE49-F238E27FC236}">
                <a16:creationId xmlns:a16="http://schemas.microsoft.com/office/drawing/2014/main" id="{5EBA7B14-5F47-084B-8F40-63061E38853A}"/>
              </a:ext>
            </a:extLst>
          </p:cNvPr>
          <p:cNvSpPr>
            <a:spLocks noChangeArrowheads="1"/>
          </p:cNvSpPr>
          <p:nvPr/>
        </p:nvSpPr>
        <p:spPr bwMode="auto">
          <a:xfrm>
            <a:off x="1022162" y="4666692"/>
            <a:ext cx="2742473" cy="617314"/>
          </a:xfrm>
          <a:prstGeom prst="rect">
            <a:avLst/>
          </a:prstGeom>
          <a:noFill/>
          <a:ln w="12700">
            <a:noFill/>
            <a:miter lim="800000"/>
            <a:headEnd/>
            <a:tailEnd/>
          </a:ln>
          <a:effectLst/>
        </p:spPr>
        <p:txBody>
          <a:bodyPr wrap="none" anchor="ctr"/>
          <a:lstStyle/>
          <a:p>
            <a:pPr algn="ctr" eaLnBrk="0" hangingPunct="0"/>
            <a:r>
              <a:rPr lang="en-US" sz="1600" b="1" dirty="0">
                <a:solidFill>
                  <a:srgbClr val="2235BE"/>
                </a:solidFill>
              </a:rPr>
              <a:t>Seasonal streamflow forecast</a:t>
            </a:r>
          </a:p>
        </p:txBody>
      </p:sp>
      <p:pic>
        <p:nvPicPr>
          <p:cNvPr id="41" name="Picture 40">
            <a:extLst>
              <a:ext uri="{FF2B5EF4-FFF2-40B4-BE49-F238E27FC236}">
                <a16:creationId xmlns:a16="http://schemas.microsoft.com/office/drawing/2014/main" id="{1568EED5-C4F8-A44D-8A10-00C180823C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2453" y="4489590"/>
            <a:ext cx="3056812" cy="2209267"/>
          </a:xfrm>
          <a:prstGeom prst="rect">
            <a:avLst/>
          </a:prstGeom>
        </p:spPr>
      </p:pic>
      <p:cxnSp>
        <p:nvCxnSpPr>
          <p:cNvPr id="42" name="Elbow Connector 41">
            <a:extLst>
              <a:ext uri="{FF2B5EF4-FFF2-40B4-BE49-F238E27FC236}">
                <a16:creationId xmlns:a16="http://schemas.microsoft.com/office/drawing/2014/main" id="{1C4BAED7-EEBC-0B4B-81F8-83369CAD71E7}"/>
              </a:ext>
            </a:extLst>
          </p:cNvPr>
          <p:cNvCxnSpPr>
            <a:cxnSpLocks/>
            <a:stCxn id="39" idx="3"/>
          </p:cNvCxnSpPr>
          <p:nvPr/>
        </p:nvCxnSpPr>
        <p:spPr>
          <a:xfrm>
            <a:off x="5080994" y="5463800"/>
            <a:ext cx="1427382" cy="256005"/>
          </a:xfrm>
          <a:prstGeom prst="bentConnector3">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3" name="Rectangle 13">
            <a:extLst>
              <a:ext uri="{FF2B5EF4-FFF2-40B4-BE49-F238E27FC236}">
                <a16:creationId xmlns:a16="http://schemas.microsoft.com/office/drawing/2014/main" id="{6632FD85-3326-F84C-B3B4-B880DCC3CEA5}"/>
              </a:ext>
            </a:extLst>
          </p:cNvPr>
          <p:cNvSpPr>
            <a:spLocks noChangeArrowheads="1"/>
          </p:cNvSpPr>
          <p:nvPr/>
        </p:nvSpPr>
        <p:spPr bwMode="auto">
          <a:xfrm>
            <a:off x="6744106" y="4021180"/>
            <a:ext cx="2695890" cy="555315"/>
          </a:xfrm>
          <a:prstGeom prst="rect">
            <a:avLst/>
          </a:prstGeom>
          <a:noFill/>
          <a:ln w="12700">
            <a:noFill/>
            <a:miter lim="800000"/>
            <a:headEnd/>
            <a:tailEnd/>
          </a:ln>
          <a:effectLst/>
        </p:spPr>
        <p:txBody>
          <a:bodyPr wrap="none" anchor="ctr"/>
          <a:lstStyle/>
          <a:p>
            <a:pPr algn="ctr" eaLnBrk="0" hangingPunct="0"/>
            <a:r>
              <a:rPr lang="en-US" sz="1600" b="1" dirty="0">
                <a:solidFill>
                  <a:srgbClr val="C00000"/>
                </a:solidFill>
              </a:rPr>
              <a:t>Reservoir Management Options</a:t>
            </a:r>
          </a:p>
        </p:txBody>
      </p:sp>
      <p:cxnSp>
        <p:nvCxnSpPr>
          <p:cNvPr id="44" name="Straight Arrow Connector 43">
            <a:extLst>
              <a:ext uri="{FF2B5EF4-FFF2-40B4-BE49-F238E27FC236}">
                <a16:creationId xmlns:a16="http://schemas.microsoft.com/office/drawing/2014/main" id="{0E38344B-B08A-0043-B5D3-43ACA34902BA}"/>
              </a:ext>
            </a:extLst>
          </p:cNvPr>
          <p:cNvCxnSpPr>
            <a:cxnSpLocks/>
          </p:cNvCxnSpPr>
          <p:nvPr/>
        </p:nvCxnSpPr>
        <p:spPr>
          <a:xfrm>
            <a:off x="9739019" y="5463800"/>
            <a:ext cx="495822"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1D92317-8665-3948-B569-88BFF93D59A5}"/>
              </a:ext>
            </a:extLst>
          </p:cNvPr>
          <p:cNvSpPr/>
          <p:nvPr/>
        </p:nvSpPr>
        <p:spPr>
          <a:xfrm>
            <a:off x="10290807" y="4988961"/>
            <a:ext cx="1750714" cy="738664"/>
          </a:xfrm>
          <a:prstGeom prst="rect">
            <a:avLst/>
          </a:prstGeom>
          <a:ln>
            <a:solidFill>
              <a:srgbClr val="C00000"/>
            </a:solidFill>
          </a:ln>
        </p:spPr>
        <p:txBody>
          <a:bodyPr wrap="square">
            <a:spAutoFit/>
          </a:bodyPr>
          <a:lstStyle/>
          <a:p>
            <a:pPr algn="ctr" eaLnBrk="0" hangingPunct="0"/>
            <a:r>
              <a:rPr lang="en-US" sz="1400" dirty="0"/>
              <a:t>Optimal reservoir management during drought conditions</a:t>
            </a:r>
          </a:p>
        </p:txBody>
      </p:sp>
      <p:cxnSp>
        <p:nvCxnSpPr>
          <p:cNvPr id="18" name="Straight Connector 17">
            <a:extLst>
              <a:ext uri="{FF2B5EF4-FFF2-40B4-BE49-F238E27FC236}">
                <a16:creationId xmlns:a16="http://schemas.microsoft.com/office/drawing/2014/main" id="{4E73A3B1-83C6-854B-ACBF-02985B11288C}"/>
              </a:ext>
            </a:extLst>
          </p:cNvPr>
          <p:cNvCxnSpPr/>
          <p:nvPr/>
        </p:nvCxnSpPr>
        <p:spPr>
          <a:xfrm>
            <a:off x="0" y="3865014"/>
            <a:ext cx="121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703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p:nvPr/>
        </p:nvSpPr>
        <p:spPr>
          <a:xfrm>
            <a:off x="283751" y="153017"/>
            <a:ext cx="11625219" cy="584775"/>
          </a:xfrm>
          <a:prstGeom prst="rect">
            <a:avLst/>
          </a:prstGeom>
          <a:noFill/>
          <a:ln>
            <a:noFill/>
          </a:ln>
        </p:spPr>
        <p:txBody>
          <a:bodyPr spcFirstLastPara="1" wrap="square" lIns="91425" tIns="45700" rIns="91425" bIns="45700" anchor="t" anchorCtr="0">
            <a:noAutofit/>
          </a:bodyPr>
          <a:lstStyle/>
          <a:p>
            <a:pPr algn="ctr"/>
            <a:r>
              <a:rPr lang="en-US" sz="3200" b="1" i="0" u="none" strike="noStrike" cap="none" dirty="0">
                <a:solidFill>
                  <a:schemeClr val="dk1"/>
                </a:solidFill>
                <a:latin typeface="Aptos" panose="020B0004020202020204" pitchFamily="34" charset="0"/>
                <a:ea typeface="Arial"/>
                <a:cs typeface="Arial"/>
                <a:sym typeface="Arial"/>
              </a:rPr>
              <a:t>Can the </a:t>
            </a:r>
            <a:r>
              <a:rPr lang="en-US" sz="3200" b="1" i="0" u="none" strike="noStrike" cap="none" dirty="0" err="1">
                <a:solidFill>
                  <a:schemeClr val="dk1"/>
                </a:solidFill>
                <a:latin typeface="Aptos" panose="020B0004020202020204" pitchFamily="34" charset="0"/>
                <a:ea typeface="Arial"/>
                <a:cs typeface="Arial"/>
                <a:sym typeface="Arial"/>
              </a:rPr>
              <a:t>BuPuSa</a:t>
            </a:r>
            <a:r>
              <a:rPr lang="en-US" sz="3200" b="1" i="0" u="none" strike="noStrike" cap="none" dirty="0">
                <a:solidFill>
                  <a:schemeClr val="dk1"/>
                </a:solidFill>
                <a:latin typeface="Aptos" panose="020B0004020202020204" pitchFamily="34" charset="0"/>
                <a:ea typeface="Arial"/>
                <a:cs typeface="Arial"/>
                <a:sym typeface="Arial"/>
              </a:rPr>
              <a:t>-FDM be useful for EW?</a:t>
            </a:r>
            <a:endParaRPr b="1" dirty="0">
              <a:latin typeface="Aptos" panose="020B0004020202020204" pitchFamily="34" charset="0"/>
            </a:endParaRPr>
          </a:p>
        </p:txBody>
      </p:sp>
      <p:sp>
        <p:nvSpPr>
          <p:cNvPr id="103" name="Google Shape;103;p15"/>
          <p:cNvSpPr txBox="1"/>
          <p:nvPr/>
        </p:nvSpPr>
        <p:spPr>
          <a:xfrm>
            <a:off x="6945178" y="1057968"/>
            <a:ext cx="4854936" cy="280072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1800"/>
            </a:pPr>
            <a:r>
              <a:rPr lang="en-GB" sz="1600" b="1" i="0" u="none" strike="noStrike" cap="none" dirty="0">
                <a:solidFill>
                  <a:schemeClr val="dk1"/>
                </a:solidFill>
                <a:latin typeface="Aptos" panose="020B0004020202020204" pitchFamily="34" charset="0"/>
                <a:ea typeface="Arial"/>
                <a:cs typeface="Arial"/>
                <a:sym typeface="Arial"/>
              </a:rPr>
              <a:t>Questions for you by end of the workshop</a:t>
            </a:r>
          </a:p>
          <a:p>
            <a:pPr marR="0" lvl="0" algn="l" rtl="0">
              <a:spcBef>
                <a:spcPts val="0"/>
              </a:spcBef>
              <a:spcAft>
                <a:spcPts val="0"/>
              </a:spcAft>
              <a:buClr>
                <a:schemeClr val="dk1"/>
              </a:buClr>
              <a:buSzPts val="1800"/>
            </a:pPr>
            <a:endParaRPr lang="en-GB" sz="1600" dirty="0">
              <a:solidFill>
                <a:schemeClr val="dk1"/>
              </a:solidFill>
              <a:latin typeface="Aptos" panose="020B0004020202020204" pitchFamily="34" charset="0"/>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GB" sz="1600" b="0" i="0" u="none" strike="noStrike" cap="none" dirty="0">
                <a:solidFill>
                  <a:schemeClr val="dk1"/>
                </a:solidFill>
                <a:latin typeface="Aptos" panose="020B0004020202020204" pitchFamily="34" charset="0"/>
                <a:ea typeface="Arial"/>
                <a:cs typeface="Arial"/>
                <a:sym typeface="Arial"/>
              </a:rPr>
              <a:t>Is the system useful for monitoring and early warning of floods and droughts?</a:t>
            </a:r>
          </a:p>
          <a:p>
            <a:pPr marL="285750" marR="0" lvl="0" indent="-285750" algn="l" rtl="0">
              <a:spcBef>
                <a:spcPts val="0"/>
              </a:spcBef>
              <a:spcAft>
                <a:spcPts val="0"/>
              </a:spcAft>
              <a:buClr>
                <a:schemeClr val="dk1"/>
              </a:buClr>
              <a:buSzPts val="1800"/>
              <a:buFont typeface="Arial"/>
              <a:buChar char="•"/>
            </a:pPr>
            <a:endParaRPr lang="en-GB" sz="1600" dirty="0">
              <a:solidFill>
                <a:schemeClr val="dk1"/>
              </a:solidFill>
              <a:latin typeface="Aptos" panose="020B0004020202020204" pitchFamily="34" charset="0"/>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GB" sz="1600" b="0" i="0" u="none" strike="noStrike" cap="none" dirty="0">
                <a:solidFill>
                  <a:schemeClr val="dk1"/>
                </a:solidFill>
                <a:latin typeface="Aptos" panose="020B0004020202020204" pitchFamily="34" charset="0"/>
                <a:ea typeface="Arial"/>
                <a:cs typeface="Arial"/>
                <a:sym typeface="Arial"/>
              </a:rPr>
              <a:t>Does </a:t>
            </a:r>
            <a:r>
              <a:rPr lang="en-GB" sz="1600" dirty="0">
                <a:solidFill>
                  <a:schemeClr val="dk1"/>
                </a:solidFill>
                <a:latin typeface="Aptos" panose="020B0004020202020204" pitchFamily="34" charset="0"/>
                <a:ea typeface="Arial"/>
                <a:cs typeface="Arial"/>
                <a:sym typeface="Arial"/>
              </a:rPr>
              <a:t>it complement / enhance existing approaches?</a:t>
            </a:r>
          </a:p>
          <a:p>
            <a:pPr marL="285750" marR="0" lvl="0" indent="-285750" algn="l" rtl="0">
              <a:spcBef>
                <a:spcPts val="0"/>
              </a:spcBef>
              <a:spcAft>
                <a:spcPts val="0"/>
              </a:spcAft>
              <a:buClr>
                <a:schemeClr val="dk1"/>
              </a:buClr>
              <a:buSzPts val="1800"/>
              <a:buFont typeface="Arial"/>
              <a:buChar char="•"/>
            </a:pPr>
            <a:endParaRPr lang="en-GB" sz="1600" dirty="0">
              <a:solidFill>
                <a:schemeClr val="dk1"/>
              </a:solidFill>
              <a:latin typeface="Aptos" panose="020B0004020202020204" pitchFamily="34" charset="0"/>
              <a:cs typeface="Arial"/>
              <a:sym typeface="Arial"/>
            </a:endParaRPr>
          </a:p>
          <a:p>
            <a:pPr marL="285750" marR="0" lvl="0" indent="-285750" algn="l" rtl="0">
              <a:spcBef>
                <a:spcPts val="0"/>
              </a:spcBef>
              <a:spcAft>
                <a:spcPts val="0"/>
              </a:spcAft>
              <a:buClr>
                <a:schemeClr val="dk1"/>
              </a:buClr>
              <a:buSzPts val="1800"/>
              <a:buFont typeface="Arial"/>
              <a:buChar char="•"/>
            </a:pPr>
            <a:r>
              <a:rPr lang="en-GB" sz="1600" dirty="0">
                <a:solidFill>
                  <a:schemeClr val="dk1"/>
                </a:solidFill>
                <a:latin typeface="Aptos" panose="020B0004020202020204" pitchFamily="34" charset="0"/>
                <a:cs typeface="Arial"/>
                <a:sym typeface="Arial"/>
              </a:rPr>
              <a:t>How can it be updated and improved to be useful?</a:t>
            </a:r>
          </a:p>
          <a:p>
            <a:pPr marL="285750" marR="0" lvl="0" indent="-285750" algn="l" rtl="0">
              <a:spcBef>
                <a:spcPts val="0"/>
              </a:spcBef>
              <a:spcAft>
                <a:spcPts val="0"/>
              </a:spcAft>
              <a:buClr>
                <a:schemeClr val="dk1"/>
              </a:buClr>
              <a:buSzPts val="1800"/>
              <a:buFont typeface="Arial"/>
              <a:buChar char="•"/>
            </a:pPr>
            <a:endParaRPr lang="en-GB" sz="1600" dirty="0">
              <a:solidFill>
                <a:schemeClr val="dk1"/>
              </a:solidFill>
              <a:latin typeface="Aptos" panose="020B0004020202020204" pitchFamily="34" charset="0"/>
              <a:cs typeface="Arial"/>
              <a:sym typeface="Arial"/>
            </a:endParaRPr>
          </a:p>
          <a:p>
            <a:pPr marL="285750" marR="0" lvl="0" indent="-285750" algn="l" rtl="0">
              <a:spcBef>
                <a:spcPts val="0"/>
              </a:spcBef>
              <a:spcAft>
                <a:spcPts val="0"/>
              </a:spcAft>
              <a:buClr>
                <a:schemeClr val="dk1"/>
              </a:buClr>
              <a:buSzPts val="1800"/>
              <a:buFont typeface="Arial"/>
              <a:buChar char="•"/>
            </a:pPr>
            <a:r>
              <a:rPr lang="en-GB" sz="1600" dirty="0">
                <a:solidFill>
                  <a:schemeClr val="dk1"/>
                </a:solidFill>
                <a:latin typeface="Aptos" panose="020B0004020202020204" pitchFamily="34" charset="0"/>
                <a:cs typeface="Arial"/>
                <a:sym typeface="Arial"/>
              </a:rPr>
              <a:t>Are the national systems useful also?</a:t>
            </a:r>
            <a:endParaRPr sz="1600" dirty="0">
              <a:latin typeface="Aptos" panose="020B0004020202020204" pitchFamily="34" charset="0"/>
            </a:endParaRPr>
          </a:p>
        </p:txBody>
      </p:sp>
      <p:pic>
        <p:nvPicPr>
          <p:cNvPr id="4" name="Picture 3" descr="A map of a river&#10;&#10;Description automatically generated">
            <a:extLst>
              <a:ext uri="{FF2B5EF4-FFF2-40B4-BE49-F238E27FC236}">
                <a16:creationId xmlns:a16="http://schemas.microsoft.com/office/drawing/2014/main" id="{E632607D-EB21-369B-32A6-102C73335CEA}"/>
              </a:ext>
            </a:extLst>
          </p:cNvPr>
          <p:cNvPicPr>
            <a:picLocks noChangeAspect="1"/>
          </p:cNvPicPr>
          <p:nvPr/>
        </p:nvPicPr>
        <p:blipFill>
          <a:blip r:embed="rId3"/>
          <a:stretch>
            <a:fillRect/>
          </a:stretch>
        </p:blipFill>
        <p:spPr>
          <a:xfrm>
            <a:off x="283751" y="816430"/>
            <a:ext cx="6389192" cy="3812252"/>
          </a:xfrm>
          <a:prstGeom prst="rect">
            <a:avLst/>
          </a:prstGeom>
          <a:ln>
            <a:solidFill>
              <a:schemeClr val="tx1"/>
            </a:solidFill>
          </a:ln>
          <a:effectLst>
            <a:outerShdw blurRad="50800" dist="38100" dir="2700000" algn="tl" rotWithShape="0">
              <a:prstClr val="black">
                <a:alpha val="40000"/>
              </a:prstClr>
            </a:outerShdw>
          </a:effectLst>
        </p:spPr>
      </p:pic>
      <p:pic>
        <p:nvPicPr>
          <p:cNvPr id="2" name="Google Shape;251;p23">
            <a:extLst>
              <a:ext uri="{FF2B5EF4-FFF2-40B4-BE49-F238E27FC236}">
                <a16:creationId xmlns:a16="http://schemas.microsoft.com/office/drawing/2014/main" id="{BA02585B-A778-46CF-9815-D7031B22D00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6919" y="4373012"/>
            <a:ext cx="2414000" cy="2160000"/>
          </a:xfrm>
          <a:prstGeom prst="rect">
            <a:avLst/>
          </a:prstGeom>
          <a:noFill/>
          <a:ln>
            <a:solidFill>
              <a:schemeClr val="tx1"/>
            </a:solidFill>
          </a:ln>
          <a:effectLst>
            <a:outerShdw blurRad="50800" dist="38100" dir="2700000" algn="tl" rotWithShape="0">
              <a:prstClr val="black">
                <a:alpha val="40000"/>
              </a:prstClr>
            </a:outerShdw>
          </a:effectLst>
        </p:spPr>
      </p:pic>
      <p:pic>
        <p:nvPicPr>
          <p:cNvPr id="3" name="Google Shape;253;p23">
            <a:extLst>
              <a:ext uri="{FF2B5EF4-FFF2-40B4-BE49-F238E27FC236}">
                <a16:creationId xmlns:a16="http://schemas.microsoft.com/office/drawing/2014/main" id="{84FF27BE-47D7-E205-3489-73628938746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23154" y="4373012"/>
            <a:ext cx="2289501" cy="216000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884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 Resilient BuPuSa Project | UNESCO">
            <a:extLst>
              <a:ext uri="{FF2B5EF4-FFF2-40B4-BE49-F238E27FC236}">
                <a16:creationId xmlns:a16="http://schemas.microsoft.com/office/drawing/2014/main" id="{3DE4776E-5ED5-7B24-AD93-16976CBE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807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84BAE46E-DF14-6348-853C-91FD8E0B9BA0}"/>
              </a:ext>
            </a:extLst>
          </p:cNvPr>
          <p:cNvSpPr txBox="1">
            <a:spLocks noChangeArrowheads="1"/>
          </p:cNvSpPr>
          <p:nvPr/>
        </p:nvSpPr>
        <p:spPr bwMode="auto">
          <a:xfrm>
            <a:off x="1512636" y="744164"/>
            <a:ext cx="9144000" cy="2031325"/>
          </a:xfrm>
          <a:prstGeom prst="rect">
            <a:avLst/>
          </a:prstGeom>
          <a:solidFill>
            <a:schemeClr val="tx1">
              <a:alpha val="56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3000" b="1" dirty="0" err="1">
                <a:solidFill>
                  <a:schemeClr val="bg1"/>
                </a:solidFill>
                <a:latin typeface="Avenir Next" panose="020B0503020202020204" pitchFamily="34" charset="0"/>
                <a:ea typeface="Avenir Next" panose="020B0503020202020204" pitchFamily="34" charset="0"/>
                <a:cs typeface="Avenir Next" panose="020B0503020202020204" pitchFamily="34" charset="0"/>
              </a:rPr>
              <a:t>BuPuSa</a:t>
            </a:r>
            <a:r>
              <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 Flood and Drought Monitor</a:t>
            </a:r>
          </a:p>
          <a:p>
            <a:pPr algn="ctr">
              <a:spcBef>
                <a:spcPct val="0"/>
              </a:spcBef>
              <a:buNone/>
            </a:pPr>
            <a:endPar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Lecture 2: Overview of the data, models and methods </a:t>
            </a:r>
          </a:p>
          <a:p>
            <a:pPr algn="ctr" eaLnBrk="1" hangingPunct="1">
              <a:spcBef>
                <a:spcPct val="0"/>
              </a:spcBef>
              <a:buFontTx/>
              <a:buNone/>
            </a:pPr>
            <a:endParaRPr lang="en-US" altLang="en-US" sz="18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p:txBody>
      </p:sp>
      <p:sp>
        <p:nvSpPr>
          <p:cNvPr id="3" name="Rectangle 2">
            <a:extLst>
              <a:ext uri="{FF2B5EF4-FFF2-40B4-BE49-F238E27FC236}">
                <a16:creationId xmlns:a16="http://schemas.microsoft.com/office/drawing/2014/main" id="{A3446F77-23B3-998B-82F2-7EBA67CFED1A}"/>
              </a:ext>
            </a:extLst>
          </p:cNvPr>
          <p:cNvSpPr/>
          <p:nvPr/>
        </p:nvSpPr>
        <p:spPr>
          <a:xfrm>
            <a:off x="0" y="6138000"/>
            <a:ext cx="12192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Title">
            <a:extLst>
              <a:ext uri="{FF2B5EF4-FFF2-40B4-BE49-F238E27FC236}">
                <a16:creationId xmlns:a16="http://schemas.microsoft.com/office/drawing/2014/main" id="{092D4BBA-B415-DF03-1C1F-3341A8D35E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138000"/>
            <a:ext cx="3291429" cy="720000"/>
          </a:xfrm>
          <a:prstGeom prst="rect">
            <a:avLst/>
          </a:prstGeom>
          <a:solidFill>
            <a:schemeClr val="bg1"/>
          </a:solidFill>
        </p:spPr>
      </p:pic>
      <p:pic>
        <p:nvPicPr>
          <p:cNvPr id="7" name="Picture 4" descr="ImageTitle">
            <a:extLst>
              <a:ext uri="{FF2B5EF4-FFF2-40B4-BE49-F238E27FC236}">
                <a16:creationId xmlns:a16="http://schemas.microsoft.com/office/drawing/2014/main" id="{33A36844-C4BD-A993-4DE4-1535DA910E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5062" y="6138000"/>
            <a:ext cx="22314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Title">
            <a:extLst>
              <a:ext uri="{FF2B5EF4-FFF2-40B4-BE49-F238E27FC236}">
                <a16:creationId xmlns:a16="http://schemas.microsoft.com/office/drawing/2014/main" id="{3DCC75F0-2F59-C73C-9270-1FBDBD7828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0101" y="6138000"/>
            <a:ext cx="1284162" cy="720000"/>
          </a:xfrm>
          <a:prstGeom prst="rect">
            <a:avLst/>
          </a:prstGeom>
          <a:solidFill>
            <a:schemeClr val="bg1"/>
          </a:solidFill>
        </p:spPr>
      </p:pic>
    </p:spTree>
    <p:extLst>
      <p:ext uri="{BB962C8B-B14F-4D97-AF65-F5344CB8AC3E}">
        <p14:creationId xmlns:p14="http://schemas.microsoft.com/office/powerpoint/2010/main" val="3581133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p:nvPr/>
        </p:nvSpPr>
        <p:spPr>
          <a:xfrm>
            <a:off x="873674" y="272762"/>
            <a:ext cx="10363543" cy="584775"/>
          </a:xfrm>
          <a:prstGeom prst="rect">
            <a:avLst/>
          </a:prstGeom>
          <a:noFill/>
          <a:ln>
            <a:noFill/>
          </a:ln>
        </p:spPr>
        <p:txBody>
          <a:bodyPr spcFirstLastPara="1" wrap="square" lIns="91425" tIns="45700" rIns="91425" bIns="45700" anchor="t" anchorCtr="0">
            <a:noAutofit/>
          </a:bodyPr>
          <a:lstStyle/>
          <a:p>
            <a:pPr algn="ctr"/>
            <a:r>
              <a:rPr lang="en-US" sz="3200" b="0" i="0" u="none" strike="noStrike" cap="none" dirty="0" err="1">
                <a:solidFill>
                  <a:schemeClr val="dk1"/>
                </a:solidFill>
                <a:latin typeface="Arial"/>
                <a:ea typeface="Arial"/>
                <a:cs typeface="Arial"/>
                <a:sym typeface="Arial"/>
              </a:rPr>
              <a:t>Buzi</a:t>
            </a:r>
            <a:r>
              <a:rPr lang="en-US" sz="3200" b="0" i="0" u="none" strike="noStrike" cap="none" dirty="0">
                <a:solidFill>
                  <a:schemeClr val="dk1"/>
                </a:solidFill>
                <a:latin typeface="Arial"/>
                <a:ea typeface="Arial"/>
                <a:cs typeface="Arial"/>
                <a:sym typeface="Arial"/>
              </a:rPr>
              <a:t>-Pungwe-Save (</a:t>
            </a:r>
            <a:r>
              <a:rPr lang="en-US" sz="3200" b="0" i="0" u="none" strike="noStrike" cap="none" dirty="0" err="1">
                <a:solidFill>
                  <a:schemeClr val="dk1"/>
                </a:solidFill>
                <a:latin typeface="Arial"/>
                <a:ea typeface="Arial"/>
                <a:cs typeface="Arial"/>
                <a:sym typeface="Arial"/>
              </a:rPr>
              <a:t>BuPuSa</a:t>
            </a:r>
            <a:r>
              <a:rPr lang="en-US" sz="3200" b="0" i="0" u="none" strike="noStrike" cap="none" dirty="0">
                <a:solidFill>
                  <a:schemeClr val="dk1"/>
                </a:solidFill>
                <a:latin typeface="Arial"/>
                <a:ea typeface="Arial"/>
                <a:cs typeface="Arial"/>
                <a:sym typeface="Arial"/>
              </a:rPr>
              <a:t>-FDM)</a:t>
            </a:r>
            <a:endParaRPr dirty="0"/>
          </a:p>
        </p:txBody>
      </p:sp>
      <p:sp>
        <p:nvSpPr>
          <p:cNvPr id="103" name="Google Shape;103;p15"/>
          <p:cNvSpPr txBox="1"/>
          <p:nvPr/>
        </p:nvSpPr>
        <p:spPr>
          <a:xfrm>
            <a:off x="7972746" y="1166823"/>
            <a:ext cx="4068566" cy="403183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rial"/>
                <a:ea typeface="Arial"/>
                <a:cs typeface="Arial"/>
                <a:sym typeface="Arial"/>
              </a:rPr>
              <a:t>An online platform for monitoring water resources, floods and droughts, close to real-time for </a:t>
            </a:r>
            <a:r>
              <a:rPr lang="en-US" sz="1600" dirty="0">
                <a:solidFill>
                  <a:schemeClr val="dk1"/>
                </a:solidFill>
                <a:latin typeface="Arial"/>
                <a:ea typeface="Arial"/>
                <a:cs typeface="Arial"/>
                <a:sym typeface="Arial"/>
              </a:rPr>
              <a:t>the </a:t>
            </a:r>
            <a:r>
              <a:rPr lang="en-US" sz="1600" dirty="0" err="1">
                <a:solidFill>
                  <a:schemeClr val="dk1"/>
                </a:solidFill>
                <a:latin typeface="Arial"/>
                <a:ea typeface="Arial"/>
                <a:cs typeface="Arial"/>
                <a:sym typeface="Arial"/>
              </a:rPr>
              <a:t>BuPuSa</a:t>
            </a:r>
            <a:r>
              <a:rPr lang="en-US" sz="1600" dirty="0">
                <a:solidFill>
                  <a:schemeClr val="dk1"/>
                </a:solidFill>
                <a:latin typeface="Arial"/>
                <a:ea typeface="Arial"/>
                <a:cs typeface="Arial"/>
                <a:sym typeface="Arial"/>
              </a:rPr>
              <a:t> basins</a:t>
            </a:r>
            <a:endParaRPr sz="1600" dirty="0"/>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rial"/>
                <a:ea typeface="Arial"/>
                <a:cs typeface="Arial"/>
                <a:sym typeface="Arial"/>
              </a:rPr>
              <a:t>Provides daily updates of hydrological variables, flood and drought indices</a:t>
            </a:r>
            <a:endParaRPr sz="1600" dirty="0"/>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rial"/>
                <a:ea typeface="Arial"/>
                <a:cs typeface="Arial"/>
                <a:sym typeface="Arial"/>
              </a:rPr>
              <a:t>Provides short-term flood and drought forecasts</a:t>
            </a:r>
            <a:endParaRPr sz="1600" dirty="0"/>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600" b="0" i="0" u="none" strike="noStrike" cap="none" dirty="0">
                <a:solidFill>
                  <a:schemeClr val="dk1"/>
                </a:solidFill>
                <a:latin typeface="Arial"/>
                <a:ea typeface="Arial"/>
                <a:cs typeface="Arial"/>
                <a:sym typeface="Arial"/>
              </a:rPr>
              <a:t>Data available back to </a:t>
            </a:r>
            <a:r>
              <a:rPr lang="en-US" sz="1600" dirty="0">
                <a:solidFill>
                  <a:schemeClr val="dk1"/>
                </a:solidFill>
                <a:latin typeface="Arial"/>
                <a:ea typeface="Arial"/>
                <a:cs typeface="Arial"/>
                <a:sym typeface="Arial"/>
              </a:rPr>
              <a:t>2000</a:t>
            </a:r>
            <a:r>
              <a:rPr lang="en-US" sz="1600" b="0" i="0" u="none" strike="noStrike" cap="none" dirty="0">
                <a:solidFill>
                  <a:schemeClr val="dk1"/>
                </a:solidFill>
                <a:latin typeface="Arial"/>
                <a:ea typeface="Arial"/>
                <a:cs typeface="Arial"/>
                <a:sym typeface="Arial"/>
              </a:rPr>
              <a:t> for estimating risk</a:t>
            </a:r>
          </a:p>
          <a:p>
            <a:pPr marL="285750" marR="0" lvl="0" indent="-285750" algn="l" rtl="0">
              <a:spcBef>
                <a:spcPts val="0"/>
              </a:spcBef>
              <a:spcAft>
                <a:spcPts val="0"/>
              </a:spcAft>
              <a:buClr>
                <a:schemeClr val="dk1"/>
              </a:buClr>
              <a:buSzPts val="1800"/>
              <a:buFont typeface="Arial"/>
              <a:buChar char="•"/>
            </a:pPr>
            <a:endParaRPr lang="en-US" sz="1600" dirty="0">
              <a:solidFill>
                <a:schemeClr val="dk1"/>
              </a:solidFill>
            </a:endParaRPr>
          </a:p>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Arial" panose="020B0604020202020204" pitchFamily="34" charset="0"/>
                <a:cs typeface="Arial" panose="020B0604020202020204" pitchFamily="34" charset="0"/>
              </a:rPr>
              <a:t>This pilot version can be upgraded in many ways …</a:t>
            </a:r>
            <a:endParaRPr sz="1600" dirty="0">
              <a:latin typeface="Arial" panose="020B0604020202020204" pitchFamily="34" charset="0"/>
              <a:cs typeface="Arial" panose="020B0604020202020204" pitchFamily="34" charset="0"/>
            </a:endParaRPr>
          </a:p>
          <a:p>
            <a:pPr marL="285750" marR="0" lvl="0" indent="-171450" algn="l" rtl="0">
              <a:spcBef>
                <a:spcPts val="0"/>
              </a:spcBef>
              <a:spcAft>
                <a:spcPts val="0"/>
              </a:spcAft>
              <a:buClr>
                <a:schemeClr val="dk1"/>
              </a:buClr>
              <a:buSzPts val="1800"/>
              <a:buFont typeface="Arial"/>
              <a:buNone/>
            </a:pPr>
            <a:endParaRPr sz="1600" b="0" i="0" u="none" strike="noStrike" cap="none" dirty="0">
              <a:solidFill>
                <a:schemeClr val="dk1"/>
              </a:solidFill>
              <a:latin typeface="Arial"/>
              <a:ea typeface="Arial"/>
              <a:cs typeface="Arial"/>
              <a:sym typeface="Arial"/>
            </a:endParaRPr>
          </a:p>
        </p:txBody>
      </p:sp>
      <p:pic>
        <p:nvPicPr>
          <p:cNvPr id="4" name="Picture 3" descr="A map of a river&#10;&#10;Description automatically generated">
            <a:extLst>
              <a:ext uri="{FF2B5EF4-FFF2-40B4-BE49-F238E27FC236}">
                <a16:creationId xmlns:a16="http://schemas.microsoft.com/office/drawing/2014/main" id="{E632607D-EB21-369B-32A6-102C73335CEA}"/>
              </a:ext>
            </a:extLst>
          </p:cNvPr>
          <p:cNvPicPr>
            <a:picLocks noChangeAspect="1"/>
          </p:cNvPicPr>
          <p:nvPr/>
        </p:nvPicPr>
        <p:blipFill>
          <a:blip r:embed="rId3"/>
          <a:stretch>
            <a:fillRect/>
          </a:stretch>
        </p:blipFill>
        <p:spPr>
          <a:xfrm>
            <a:off x="294637" y="1163410"/>
            <a:ext cx="7594087" cy="4531179"/>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5F3CE871-D6BA-DF85-BBE5-626E880020E2}"/>
              </a:ext>
            </a:extLst>
          </p:cNvPr>
          <p:cNvCxnSpPr>
            <a:endCxn id="10" idx="0"/>
          </p:cNvCxnSpPr>
          <p:nvPr/>
        </p:nvCxnSpPr>
        <p:spPr>
          <a:xfrm>
            <a:off x="9681853" y="1715386"/>
            <a:ext cx="0" cy="3072232"/>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F120360-8C0B-FAFD-1BD5-20D220DD3699}"/>
              </a:ext>
            </a:extLst>
          </p:cNvPr>
          <p:cNvSpPr txBox="1"/>
          <p:nvPr/>
        </p:nvSpPr>
        <p:spPr>
          <a:xfrm>
            <a:off x="235773" y="1191507"/>
            <a:ext cx="7598230" cy="5632311"/>
          </a:xfrm>
          <a:prstGeom prst="rect">
            <a:avLst/>
          </a:prstGeom>
          <a:noFill/>
        </p:spPr>
        <p:txBody>
          <a:bodyPr wrap="square">
            <a:spAutoFit/>
          </a:bodyPr>
          <a:lstStyle/>
          <a:p>
            <a:pPr marL="285750" marR="2540" indent="-285750" algn="just">
              <a:buFont typeface="Arial" panose="020B0604020202020204" pitchFamily="34" charset="0"/>
              <a:buChar char="•"/>
            </a:pPr>
            <a:r>
              <a:rPr lang="en-US" sz="1800" dirty="0">
                <a:effectLst/>
                <a:ea typeface="EB Garamond" pitchFamily="2" charset="0"/>
              </a:rPr>
              <a:t>The </a:t>
            </a:r>
            <a:r>
              <a:rPr lang="en-US" sz="1800" dirty="0" err="1">
                <a:effectLst/>
                <a:ea typeface="EB Garamond" pitchFamily="2" charset="0"/>
              </a:rPr>
              <a:t>BuPuSa</a:t>
            </a:r>
            <a:r>
              <a:rPr lang="en-US" sz="1800" dirty="0">
                <a:effectLst/>
                <a:ea typeface="EB Garamond" pitchFamily="2" charset="0"/>
              </a:rPr>
              <a:t>-FDM integrates multiple sources of information from ground observations, satellite remote sensing and climate and hydrological models to provide the best estimate of hydrological, flood and drought conditions historically and in near real-time. </a:t>
            </a:r>
          </a:p>
          <a:p>
            <a:pPr marR="2540" algn="just"/>
            <a:endParaRPr lang="en-US" sz="1800" dirty="0">
              <a:effectLst/>
              <a:latin typeface="Aptos" panose="020B0004020202020204" pitchFamily="34" charset="0"/>
              <a:ea typeface="EB Garamond" pitchFamily="2" charset="0"/>
            </a:endParaRPr>
          </a:p>
          <a:p>
            <a:pPr marL="285750" marR="2540" indent="-285750" algn="just">
              <a:buFont typeface="Arial" panose="020B0604020202020204" pitchFamily="34" charset="0"/>
              <a:buChar char="•"/>
            </a:pPr>
            <a:r>
              <a:rPr lang="en-US" sz="1800" dirty="0">
                <a:effectLst/>
                <a:latin typeface="Aptos" panose="020B0004020202020204" pitchFamily="34" charset="0"/>
                <a:ea typeface="EB Garamond" pitchFamily="2" charset="0"/>
              </a:rPr>
              <a:t>At the core of the system is the </a:t>
            </a:r>
            <a:r>
              <a:rPr lang="en-US" sz="1800" dirty="0" err="1">
                <a:effectLst/>
                <a:latin typeface="Aptos" panose="020B0004020202020204" pitchFamily="34" charset="0"/>
                <a:ea typeface="EB Garamond" pitchFamily="2" charset="0"/>
              </a:rPr>
              <a:t>Hydroblocks</a:t>
            </a:r>
            <a:r>
              <a:rPr lang="en-US" sz="1800" dirty="0">
                <a:effectLst/>
                <a:latin typeface="Aptos" panose="020B0004020202020204" pitchFamily="34" charset="0"/>
                <a:ea typeface="EB Garamond" pitchFamily="2" charset="0"/>
              </a:rPr>
              <a:t> hydrological model which provides estimates hydrological variables and are used to develop flood/drought indices</a:t>
            </a:r>
            <a:r>
              <a:rPr lang="en-US" dirty="0">
                <a:latin typeface="Aptos" panose="020B0004020202020204" pitchFamily="34" charset="0"/>
                <a:ea typeface="EB Garamond" pitchFamily="2" charset="0"/>
              </a:rPr>
              <a:t> - </a:t>
            </a:r>
            <a:r>
              <a:rPr lang="en-US" sz="1800" dirty="0">
                <a:effectLst/>
                <a:ea typeface="EB Garamond" pitchFamily="2" charset="0"/>
              </a:rPr>
              <a:t>daily resolution, and on a </a:t>
            </a:r>
            <a:r>
              <a:rPr lang="en-US" dirty="0">
                <a:ea typeface="EB Garamond" pitchFamily="2" charset="0"/>
              </a:rPr>
              <a:t>5km/</a:t>
            </a:r>
            <a:r>
              <a:rPr lang="en-US" sz="1800" dirty="0">
                <a:effectLst/>
                <a:ea typeface="EB Garamond" pitchFamily="2" charset="0"/>
              </a:rPr>
              <a:t>30m grid, or high-definition vector river network, depending on the variable. </a:t>
            </a:r>
          </a:p>
          <a:p>
            <a:pPr marL="285750" marR="2540" indent="-285750" algn="just">
              <a:buFont typeface="Arial" panose="020B0604020202020204" pitchFamily="34" charset="0"/>
              <a:buChar char="•"/>
            </a:pPr>
            <a:endParaRPr lang="en-US" dirty="0">
              <a:ea typeface="EB Garamond" pitchFamily="2" charset="0"/>
            </a:endParaRPr>
          </a:p>
          <a:p>
            <a:pPr marL="285750" marR="2540" indent="-285750" algn="just">
              <a:buFont typeface="Arial" panose="020B0604020202020204" pitchFamily="34" charset="0"/>
              <a:buChar char="•"/>
            </a:pPr>
            <a:r>
              <a:rPr lang="en-US" sz="1800" dirty="0">
                <a:effectLst/>
                <a:ea typeface="EB Garamond" pitchFamily="2" charset="0"/>
              </a:rPr>
              <a:t>The historical data covers the period 2000-present and can be used to develop hazard risk assessments. </a:t>
            </a:r>
          </a:p>
          <a:p>
            <a:pPr marL="285750" marR="2540" indent="-285750" algn="just">
              <a:buFont typeface="Arial" panose="020B0604020202020204" pitchFamily="34" charset="0"/>
              <a:buChar char="•"/>
            </a:pPr>
            <a:endParaRPr lang="en-US" dirty="0">
              <a:ea typeface="EB Garamond" pitchFamily="2" charset="0"/>
            </a:endParaRPr>
          </a:p>
          <a:p>
            <a:pPr marL="285750" marR="2540" indent="-285750" algn="just">
              <a:buFont typeface="Arial" panose="020B0604020202020204" pitchFamily="34" charset="0"/>
              <a:buChar char="•"/>
            </a:pPr>
            <a:r>
              <a:rPr lang="en-US" sz="1800" dirty="0">
                <a:effectLst/>
                <a:ea typeface="EB Garamond" pitchFamily="2" charset="0"/>
              </a:rPr>
              <a:t>The real-time monitoring, coupled with the risk assessments, form the basis for early warning. </a:t>
            </a:r>
          </a:p>
          <a:p>
            <a:pPr marL="285750" marR="2540" indent="-285750" algn="just">
              <a:buFont typeface="Arial" panose="020B0604020202020204" pitchFamily="34" charset="0"/>
              <a:buChar char="•"/>
            </a:pPr>
            <a:endParaRPr lang="en-US" dirty="0">
              <a:ea typeface="EB Garamond" pitchFamily="2" charset="0"/>
            </a:endParaRPr>
          </a:p>
          <a:p>
            <a:pPr marL="285750" marR="2540" indent="-285750" algn="just">
              <a:buFont typeface="Arial" panose="020B0604020202020204" pitchFamily="34" charset="0"/>
              <a:buChar char="•"/>
            </a:pPr>
            <a:r>
              <a:rPr lang="en-US" sz="1800" dirty="0">
                <a:effectLst/>
                <a:ea typeface="EB Garamond" pitchFamily="2" charset="0"/>
              </a:rPr>
              <a:t>The system is intended to run operationally, less than 1 day behind real-time, which is dictated by the availability and latency of the satellite and model data products. </a:t>
            </a:r>
          </a:p>
          <a:p>
            <a:pPr marL="285750" marR="2540" indent="-285750" algn="just">
              <a:buFont typeface="Arial" panose="020B0604020202020204" pitchFamily="34" charset="0"/>
              <a:buChar char="•"/>
            </a:pPr>
            <a:endParaRPr lang="en-US" dirty="0">
              <a:ea typeface="EB Garamond" pitchFamily="2" charset="0"/>
            </a:endParaRPr>
          </a:p>
        </p:txBody>
      </p:sp>
      <p:sp>
        <p:nvSpPr>
          <p:cNvPr id="6" name="Google Shape;157;p19">
            <a:extLst>
              <a:ext uri="{FF2B5EF4-FFF2-40B4-BE49-F238E27FC236}">
                <a16:creationId xmlns:a16="http://schemas.microsoft.com/office/drawing/2014/main" id="{373506C5-6D9B-99A0-0F4F-9AB09E8B0F9E}"/>
              </a:ext>
            </a:extLst>
          </p:cNvPr>
          <p:cNvSpPr/>
          <p:nvPr/>
        </p:nvSpPr>
        <p:spPr>
          <a:xfrm>
            <a:off x="2728164" y="89182"/>
            <a:ext cx="672961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ea typeface="Arial"/>
                <a:cs typeface="Arial"/>
                <a:sym typeface="Arial"/>
              </a:rPr>
              <a:t>Overall Approach</a:t>
            </a:r>
            <a:endParaRPr b="1" dirty="0"/>
          </a:p>
        </p:txBody>
      </p:sp>
      <p:pic>
        <p:nvPicPr>
          <p:cNvPr id="2" name="Picture 2" descr="ttp://www.cimel.fr/wp-content/uploads/2011/09/CES189-sur-station-m%C3%A9t%C3%A9o.jpg">
            <a:extLst>
              <a:ext uri="{FF2B5EF4-FFF2-40B4-BE49-F238E27FC236}">
                <a16:creationId xmlns:a16="http://schemas.microsoft.com/office/drawing/2014/main" id="{14CCDA39-BF84-2B74-C45A-AFE0FDF59B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6823" y="731503"/>
            <a:ext cx="939869" cy="144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ttps://www.geospatialworld.net/wp-content/uploads/2016/12/Sentinel-2_H.jpg">
            <a:extLst>
              <a:ext uri="{FF2B5EF4-FFF2-40B4-BE49-F238E27FC236}">
                <a16:creationId xmlns:a16="http://schemas.microsoft.com/office/drawing/2014/main" id="{CE63D5FA-3C0D-DEE5-6B42-C317C0CC53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22168" y="932732"/>
            <a:ext cx="1919372" cy="144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A diagram of a landform&#10;&#10;Description automatically generated with medium confidence">
            <a:extLst>
              <a:ext uri="{FF2B5EF4-FFF2-40B4-BE49-F238E27FC236}">
                <a16:creationId xmlns:a16="http://schemas.microsoft.com/office/drawing/2014/main" id="{134AD9D8-56CB-8F66-B148-7026F22AEF09}"/>
              </a:ext>
            </a:extLst>
          </p:cNvPr>
          <p:cNvPicPr>
            <a:picLocks noChangeAspect="1"/>
          </p:cNvPicPr>
          <p:nvPr/>
        </p:nvPicPr>
        <p:blipFill>
          <a:blip r:embed="rId4"/>
          <a:stretch>
            <a:fillRect/>
          </a:stretch>
        </p:blipFill>
        <p:spPr>
          <a:xfrm>
            <a:off x="8826691" y="2839208"/>
            <a:ext cx="1710325" cy="1440000"/>
          </a:xfrm>
          <a:prstGeom prst="rect">
            <a:avLst/>
          </a:prstGeom>
          <a:ln>
            <a:solidFill>
              <a:schemeClr val="tx1"/>
            </a:solidFill>
          </a:ln>
          <a:effectLst/>
        </p:spPr>
      </p:pic>
      <p:pic>
        <p:nvPicPr>
          <p:cNvPr id="9" name="Picture 8">
            <a:extLst>
              <a:ext uri="{FF2B5EF4-FFF2-40B4-BE49-F238E27FC236}">
                <a16:creationId xmlns:a16="http://schemas.microsoft.com/office/drawing/2014/main" id="{25034635-6C73-4973-57EF-3A1DB5854E3B}"/>
              </a:ext>
            </a:extLst>
          </p:cNvPr>
          <p:cNvPicPr>
            <a:picLocks noChangeAspect="1"/>
          </p:cNvPicPr>
          <p:nvPr/>
        </p:nvPicPr>
        <p:blipFill>
          <a:blip r:embed="rId5"/>
          <a:stretch>
            <a:fillRect/>
          </a:stretch>
        </p:blipFill>
        <p:spPr>
          <a:xfrm>
            <a:off x="10537017" y="1191507"/>
            <a:ext cx="1235520" cy="1440000"/>
          </a:xfrm>
          <a:prstGeom prst="rect">
            <a:avLst/>
          </a:prstGeom>
          <a:ln>
            <a:solidFill>
              <a:schemeClr val="tx1"/>
            </a:solidFill>
          </a:ln>
        </p:spPr>
      </p:pic>
      <p:pic>
        <p:nvPicPr>
          <p:cNvPr id="10" name="Picture 9">
            <a:extLst>
              <a:ext uri="{FF2B5EF4-FFF2-40B4-BE49-F238E27FC236}">
                <a16:creationId xmlns:a16="http://schemas.microsoft.com/office/drawing/2014/main" id="{0CAB6973-9112-9933-9079-E6C438EB58D5}"/>
              </a:ext>
            </a:extLst>
          </p:cNvPr>
          <p:cNvPicPr>
            <a:picLocks noChangeAspect="1"/>
          </p:cNvPicPr>
          <p:nvPr/>
        </p:nvPicPr>
        <p:blipFill>
          <a:blip r:embed="rId6"/>
          <a:stretch>
            <a:fillRect/>
          </a:stretch>
        </p:blipFill>
        <p:spPr>
          <a:xfrm>
            <a:off x="8449953" y="4787618"/>
            <a:ext cx="2463800" cy="1981200"/>
          </a:xfrm>
          <a:prstGeom prst="rect">
            <a:avLst/>
          </a:prstGeom>
          <a:ln>
            <a:solidFill>
              <a:schemeClr val="tx1"/>
            </a:solidFill>
          </a:ln>
        </p:spPr>
      </p:pic>
    </p:spTree>
    <p:extLst>
      <p:ext uri="{BB962C8B-B14F-4D97-AF65-F5344CB8AC3E}">
        <p14:creationId xmlns:p14="http://schemas.microsoft.com/office/powerpoint/2010/main" val="782829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0"/>
          <p:cNvSpPr/>
          <p:nvPr/>
        </p:nvSpPr>
        <p:spPr>
          <a:xfrm>
            <a:off x="2161552" y="745155"/>
            <a:ext cx="9007025" cy="1925035"/>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187" name="Google Shape;187;p20"/>
          <p:cNvSpPr/>
          <p:nvPr/>
        </p:nvSpPr>
        <p:spPr>
          <a:xfrm>
            <a:off x="2197577" y="4748837"/>
            <a:ext cx="9007025" cy="1925035"/>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188" name="Google Shape;188;p20"/>
          <p:cNvSpPr/>
          <p:nvPr/>
        </p:nvSpPr>
        <p:spPr>
          <a:xfrm>
            <a:off x="2185087" y="2787625"/>
            <a:ext cx="9007025" cy="1925035"/>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189" name="Google Shape;189;p20"/>
          <p:cNvSpPr txBox="1"/>
          <p:nvPr/>
        </p:nvSpPr>
        <p:spPr>
          <a:xfrm>
            <a:off x="1978257" y="154515"/>
            <a:ext cx="822165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ptos" panose="020B0004020202020204" pitchFamily="34" charset="0"/>
                <a:ea typeface="Arial"/>
                <a:cs typeface="Arial"/>
                <a:sym typeface="Arial"/>
              </a:rPr>
              <a:t>The Monitoring and Forecasting Approach</a:t>
            </a:r>
            <a:endParaRPr sz="2800" b="1" i="1" dirty="0">
              <a:solidFill>
                <a:schemeClr val="dk1"/>
              </a:solidFill>
              <a:latin typeface="Aptos" panose="020B0004020202020204" pitchFamily="34" charset="0"/>
              <a:ea typeface="Arial"/>
              <a:cs typeface="Arial"/>
              <a:sym typeface="Arial"/>
            </a:endParaRPr>
          </a:p>
        </p:txBody>
      </p:sp>
      <p:sp>
        <p:nvSpPr>
          <p:cNvPr id="190" name="Google Shape;190;p20"/>
          <p:cNvSpPr/>
          <p:nvPr/>
        </p:nvSpPr>
        <p:spPr>
          <a:xfrm>
            <a:off x="2334709" y="893937"/>
            <a:ext cx="2176824" cy="16238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191" name="Google Shape;191;p20"/>
          <p:cNvSpPr txBox="1"/>
          <p:nvPr/>
        </p:nvSpPr>
        <p:spPr>
          <a:xfrm>
            <a:off x="2491122" y="1342766"/>
            <a:ext cx="1814074"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2F5496"/>
                </a:solidFill>
                <a:latin typeface="Aptos" panose="020B0004020202020204" pitchFamily="34" charset="0"/>
                <a:ea typeface="Calibri"/>
                <a:cs typeface="Calibri"/>
                <a:sym typeface="Calibri"/>
              </a:rPr>
              <a:t>PGF</a:t>
            </a:r>
            <a:r>
              <a:rPr lang="en-US" sz="1800" dirty="0">
                <a:solidFill>
                  <a:schemeClr val="dk1"/>
                </a:solidFill>
                <a:latin typeface="Aptos" panose="020B0004020202020204" pitchFamily="34" charset="0"/>
                <a:ea typeface="Calibri"/>
                <a:cs typeface="Calibri"/>
                <a:sym typeface="Calibri"/>
              </a:rPr>
              <a:t> </a:t>
            </a:r>
            <a:endParaRPr dirty="0">
              <a:latin typeface="Aptos" panose="020B0004020202020204" pitchFamily="34" charset="0"/>
            </a:endParaRPr>
          </a:p>
          <a:p>
            <a:pPr marL="0" marR="0" lvl="0" indent="0" algn="l" rtl="0">
              <a:spcBef>
                <a:spcPts val="0"/>
              </a:spcBef>
              <a:spcAft>
                <a:spcPts val="0"/>
              </a:spcAft>
              <a:buNone/>
            </a:pPr>
            <a:r>
              <a:rPr lang="en-US" sz="1800" dirty="0">
                <a:solidFill>
                  <a:schemeClr val="dk1"/>
                </a:solidFill>
                <a:latin typeface="Aptos" panose="020B0004020202020204" pitchFamily="34" charset="0"/>
                <a:ea typeface="Calibri"/>
                <a:cs typeface="Calibri"/>
                <a:sym typeface="Calibri"/>
              </a:rPr>
              <a:t>Princeton Global Forcings</a:t>
            </a:r>
            <a:endParaRPr dirty="0">
              <a:latin typeface="Aptos" panose="020B0004020202020204" pitchFamily="34" charset="0"/>
            </a:endParaRPr>
          </a:p>
        </p:txBody>
      </p:sp>
      <p:sp>
        <p:nvSpPr>
          <p:cNvPr id="192" name="Google Shape;192;p20"/>
          <p:cNvSpPr txBox="1"/>
          <p:nvPr/>
        </p:nvSpPr>
        <p:spPr>
          <a:xfrm>
            <a:off x="2358036" y="901755"/>
            <a:ext cx="21768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Real-time climate data</a:t>
            </a:r>
            <a:endParaRPr>
              <a:latin typeface="Aptos" panose="020B0004020202020204" pitchFamily="34" charset="0"/>
            </a:endParaRPr>
          </a:p>
        </p:txBody>
      </p:sp>
      <p:sp>
        <p:nvSpPr>
          <p:cNvPr id="193" name="Google Shape;193;p20"/>
          <p:cNvSpPr txBox="1"/>
          <p:nvPr/>
        </p:nvSpPr>
        <p:spPr>
          <a:xfrm>
            <a:off x="5531687" y="901561"/>
            <a:ext cx="21768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Hydrological models</a:t>
            </a:r>
            <a:endParaRPr>
              <a:latin typeface="Aptos" panose="020B0004020202020204" pitchFamily="34" charset="0"/>
            </a:endParaRPr>
          </a:p>
        </p:txBody>
      </p:sp>
      <p:sp>
        <p:nvSpPr>
          <p:cNvPr id="194" name="Google Shape;194;p20"/>
          <p:cNvSpPr/>
          <p:nvPr/>
        </p:nvSpPr>
        <p:spPr>
          <a:xfrm>
            <a:off x="8830727" y="4939578"/>
            <a:ext cx="2176824" cy="15904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195" name="Google Shape;195;p20"/>
          <p:cNvSpPr txBox="1"/>
          <p:nvPr/>
        </p:nvSpPr>
        <p:spPr>
          <a:xfrm>
            <a:off x="8878408" y="4980709"/>
            <a:ext cx="216433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Forecasts out to 6 months:</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Precip., Evap, Runoff,</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Streamflow + index</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Soil moisture + index</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SPI</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a:t>
            </a:r>
            <a:endParaRPr>
              <a:latin typeface="Aptos" panose="020B0004020202020204" pitchFamily="34" charset="0"/>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Aptos" panose="020B0004020202020204" pitchFamily="34" charset="0"/>
              <a:ea typeface="Calibri"/>
              <a:cs typeface="Calibri"/>
              <a:sym typeface="Calibri"/>
            </a:endParaRPr>
          </a:p>
        </p:txBody>
      </p:sp>
      <p:sp>
        <p:nvSpPr>
          <p:cNvPr id="196" name="Google Shape;196;p20"/>
          <p:cNvSpPr txBox="1"/>
          <p:nvPr/>
        </p:nvSpPr>
        <p:spPr>
          <a:xfrm>
            <a:off x="4785701" y="1315938"/>
            <a:ext cx="4395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70C0"/>
                </a:solidFill>
                <a:latin typeface="Aptos" panose="020B0004020202020204" pitchFamily="34" charset="0"/>
                <a:ea typeface="Calibri"/>
                <a:cs typeface="Calibri"/>
                <a:sym typeface="Calibri"/>
              </a:rPr>
              <a:t>+</a:t>
            </a:r>
            <a:endParaRPr>
              <a:latin typeface="Aptos" panose="020B0004020202020204" pitchFamily="34" charset="0"/>
            </a:endParaRPr>
          </a:p>
        </p:txBody>
      </p:sp>
      <p:sp>
        <p:nvSpPr>
          <p:cNvPr id="197" name="Google Shape;197;p20"/>
          <p:cNvSpPr/>
          <p:nvPr/>
        </p:nvSpPr>
        <p:spPr>
          <a:xfrm>
            <a:off x="8014726" y="1436882"/>
            <a:ext cx="671499" cy="53795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198" name="Google Shape;198;p20"/>
          <p:cNvSpPr/>
          <p:nvPr/>
        </p:nvSpPr>
        <p:spPr>
          <a:xfrm>
            <a:off x="2368736" y="4906178"/>
            <a:ext cx="2176824" cy="16238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199" name="Google Shape;199;p20"/>
          <p:cNvSpPr txBox="1"/>
          <p:nvPr/>
        </p:nvSpPr>
        <p:spPr>
          <a:xfrm>
            <a:off x="2392063" y="4913997"/>
            <a:ext cx="21768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Seasonal climate forecasts</a:t>
            </a:r>
            <a:endParaRPr>
              <a:latin typeface="Aptos" panose="020B0004020202020204" pitchFamily="34" charset="0"/>
            </a:endParaRPr>
          </a:p>
        </p:txBody>
      </p:sp>
      <p:pic>
        <p:nvPicPr>
          <p:cNvPr id="200" name="Google Shape;200;p20" descr="A close up of a logo&#10;&#10;Description automatically generated"/>
          <p:cNvPicPr preferRelativeResize="0"/>
          <p:nvPr/>
        </p:nvPicPr>
        <p:blipFill rotWithShape="1">
          <a:blip r:embed="rId3">
            <a:alphaModFix/>
          </a:blip>
          <a:srcRect/>
          <a:stretch/>
        </p:blipFill>
        <p:spPr>
          <a:xfrm>
            <a:off x="2453218" y="5652181"/>
            <a:ext cx="1977737" cy="631777"/>
          </a:xfrm>
          <a:prstGeom prst="rect">
            <a:avLst/>
          </a:prstGeom>
          <a:noFill/>
          <a:ln>
            <a:noFill/>
          </a:ln>
        </p:spPr>
      </p:pic>
      <p:sp>
        <p:nvSpPr>
          <p:cNvPr id="201" name="Google Shape;201;p20"/>
          <p:cNvSpPr txBox="1"/>
          <p:nvPr/>
        </p:nvSpPr>
        <p:spPr>
          <a:xfrm>
            <a:off x="672795" y="5087458"/>
            <a:ext cx="132773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Arial"/>
                <a:cs typeface="Arial"/>
                <a:sym typeface="Arial"/>
              </a:rPr>
              <a:t>Seasonal forecasts - updated every month</a:t>
            </a:r>
            <a:endParaRPr>
              <a:latin typeface="Aptos" panose="020B0004020202020204" pitchFamily="34" charset="0"/>
            </a:endParaRPr>
          </a:p>
        </p:txBody>
      </p:sp>
      <p:sp>
        <p:nvSpPr>
          <p:cNvPr id="202" name="Google Shape;202;p20"/>
          <p:cNvSpPr/>
          <p:nvPr/>
        </p:nvSpPr>
        <p:spPr>
          <a:xfrm>
            <a:off x="8867650" y="893937"/>
            <a:ext cx="2176824" cy="16238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03" name="Google Shape;203;p20"/>
          <p:cNvSpPr txBox="1"/>
          <p:nvPr/>
        </p:nvSpPr>
        <p:spPr>
          <a:xfrm>
            <a:off x="8929701" y="937371"/>
            <a:ext cx="2176824"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Hydrologic (initial) conditions</a:t>
            </a:r>
            <a:endParaRPr>
              <a:latin typeface="Aptos" panose="020B000402020202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Aptos" panose="020B0004020202020204" pitchFamily="34" charset="0"/>
                <a:ea typeface="Calibri"/>
                <a:cs typeface="Calibri"/>
                <a:sym typeface="Calibri"/>
              </a:rPr>
              <a:t>Soil moisture</a:t>
            </a:r>
            <a:endParaRPr>
              <a:latin typeface="Aptos" panose="020B000402020202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Aptos" panose="020B0004020202020204" pitchFamily="34" charset="0"/>
                <a:ea typeface="Calibri"/>
                <a:cs typeface="Calibri"/>
                <a:sym typeface="Calibri"/>
              </a:rPr>
              <a:t>Groundwater</a:t>
            </a:r>
            <a:endParaRPr>
              <a:latin typeface="Aptos" panose="020B000402020202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Aptos" panose="020B0004020202020204" pitchFamily="34" charset="0"/>
                <a:ea typeface="Calibri"/>
                <a:cs typeface="Calibri"/>
                <a:sym typeface="Calibri"/>
              </a:rPr>
              <a:t>Streamflow</a:t>
            </a:r>
            <a:endParaRPr>
              <a:latin typeface="Aptos" panose="020B0004020202020204" pitchFamily="34" charset="0"/>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Aptos" panose="020B0004020202020204" pitchFamily="34" charset="0"/>
                <a:ea typeface="Calibri"/>
                <a:cs typeface="Calibri"/>
                <a:sym typeface="Calibri"/>
              </a:rPr>
              <a:t>…</a:t>
            </a:r>
            <a:endParaRPr>
              <a:latin typeface="Aptos" panose="020B0004020202020204" pitchFamily="34" charset="0"/>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Aptos" panose="020B0004020202020204" pitchFamily="34" charset="0"/>
              <a:ea typeface="Calibri"/>
              <a:cs typeface="Calibri"/>
              <a:sym typeface="Calibri"/>
            </a:endParaRPr>
          </a:p>
        </p:txBody>
      </p:sp>
      <p:sp>
        <p:nvSpPr>
          <p:cNvPr id="204" name="Google Shape;204;p20"/>
          <p:cNvSpPr/>
          <p:nvPr/>
        </p:nvSpPr>
        <p:spPr>
          <a:xfrm rot="9212848">
            <a:off x="7217121" y="2333762"/>
            <a:ext cx="2006463" cy="537958"/>
          </a:xfrm>
          <a:prstGeom prst="rightArrow">
            <a:avLst>
              <a:gd name="adj1" fmla="val 50000"/>
              <a:gd name="adj2" fmla="val 50000"/>
            </a:avLst>
          </a:prstGeom>
          <a:solidFill>
            <a:schemeClr val="accent1">
              <a:alpha val="49803"/>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05" name="Google Shape;205;p20"/>
          <p:cNvSpPr/>
          <p:nvPr/>
        </p:nvSpPr>
        <p:spPr>
          <a:xfrm>
            <a:off x="5508360" y="4910363"/>
            <a:ext cx="2176824" cy="16238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06" name="Google Shape;206;p20"/>
          <p:cNvSpPr txBox="1"/>
          <p:nvPr/>
        </p:nvSpPr>
        <p:spPr>
          <a:xfrm>
            <a:off x="5531687" y="4918181"/>
            <a:ext cx="21768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Hydrological models</a:t>
            </a:r>
            <a:endParaRPr>
              <a:latin typeface="Aptos" panose="020B0004020202020204" pitchFamily="34" charset="0"/>
            </a:endParaRPr>
          </a:p>
        </p:txBody>
      </p:sp>
      <p:sp>
        <p:nvSpPr>
          <p:cNvPr id="207" name="Google Shape;207;p20"/>
          <p:cNvSpPr txBox="1"/>
          <p:nvPr/>
        </p:nvSpPr>
        <p:spPr>
          <a:xfrm>
            <a:off x="4785701" y="5332364"/>
            <a:ext cx="4395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70C0"/>
                </a:solidFill>
                <a:latin typeface="Aptos" panose="020B0004020202020204" pitchFamily="34" charset="0"/>
                <a:ea typeface="Calibri"/>
                <a:cs typeface="Calibri"/>
                <a:sym typeface="Calibri"/>
              </a:rPr>
              <a:t>+</a:t>
            </a:r>
            <a:endParaRPr>
              <a:latin typeface="Aptos" panose="020B0004020202020204" pitchFamily="34" charset="0"/>
            </a:endParaRPr>
          </a:p>
        </p:txBody>
      </p:sp>
      <p:sp>
        <p:nvSpPr>
          <p:cNvPr id="208" name="Google Shape;208;p20"/>
          <p:cNvSpPr/>
          <p:nvPr/>
        </p:nvSpPr>
        <p:spPr>
          <a:xfrm>
            <a:off x="8014726" y="5453308"/>
            <a:ext cx="671499" cy="53795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09" name="Google Shape;209;p20"/>
          <p:cNvSpPr txBox="1"/>
          <p:nvPr/>
        </p:nvSpPr>
        <p:spPr>
          <a:xfrm>
            <a:off x="672795" y="1131272"/>
            <a:ext cx="134338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Arial"/>
                <a:cs typeface="Arial"/>
                <a:sym typeface="Arial"/>
              </a:rPr>
              <a:t>Real-time monitoring - updated every day</a:t>
            </a:r>
            <a:endParaRPr>
              <a:latin typeface="Aptos" panose="020B0004020202020204" pitchFamily="34" charset="0"/>
            </a:endParaRPr>
          </a:p>
        </p:txBody>
      </p:sp>
      <p:sp>
        <p:nvSpPr>
          <p:cNvPr id="210" name="Google Shape;210;p20"/>
          <p:cNvSpPr/>
          <p:nvPr/>
        </p:nvSpPr>
        <p:spPr>
          <a:xfrm>
            <a:off x="8818237" y="2978366"/>
            <a:ext cx="2176824" cy="15904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11" name="Google Shape;211;p20"/>
          <p:cNvSpPr txBox="1"/>
          <p:nvPr/>
        </p:nvSpPr>
        <p:spPr>
          <a:xfrm>
            <a:off x="8865918" y="3019497"/>
            <a:ext cx="2178556"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Forecasts out to 10 days:</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Precip., Evap, Runoff,</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Streamflow + index</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Soil moisture + index</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SPI</a:t>
            </a:r>
            <a:endParaRPr>
              <a:latin typeface="Aptos" panose="020B0004020202020204" pitchFamily="34" charset="0"/>
            </a:endParaRPr>
          </a:p>
          <a:p>
            <a:pPr marL="285750" marR="0" lvl="0" indent="-285750" algn="l" rtl="0">
              <a:spcBef>
                <a:spcPts val="0"/>
              </a:spcBef>
              <a:spcAft>
                <a:spcPts val="0"/>
              </a:spcAft>
              <a:buClr>
                <a:schemeClr val="dk1"/>
              </a:buClr>
              <a:buSzPts val="1200"/>
              <a:buFont typeface="Arial"/>
              <a:buChar char="•"/>
            </a:pPr>
            <a:r>
              <a:rPr lang="en-US" sz="1200">
                <a:solidFill>
                  <a:schemeClr val="dk1"/>
                </a:solidFill>
                <a:latin typeface="Aptos" panose="020B0004020202020204" pitchFamily="34" charset="0"/>
                <a:ea typeface="Calibri"/>
                <a:cs typeface="Calibri"/>
                <a:sym typeface="Calibri"/>
              </a:rPr>
              <a:t>…</a:t>
            </a:r>
            <a:endParaRPr>
              <a:latin typeface="Aptos" panose="020B0004020202020204" pitchFamily="34" charset="0"/>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Aptos" panose="020B0004020202020204" pitchFamily="34" charset="0"/>
              <a:ea typeface="Calibri"/>
              <a:cs typeface="Calibri"/>
              <a:sym typeface="Calibri"/>
            </a:endParaRPr>
          </a:p>
        </p:txBody>
      </p:sp>
      <p:sp>
        <p:nvSpPr>
          <p:cNvPr id="212" name="Google Shape;212;p20"/>
          <p:cNvSpPr/>
          <p:nvPr/>
        </p:nvSpPr>
        <p:spPr>
          <a:xfrm>
            <a:off x="2356246" y="2944966"/>
            <a:ext cx="2176824" cy="16238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13" name="Google Shape;213;p20"/>
          <p:cNvSpPr txBox="1"/>
          <p:nvPr/>
        </p:nvSpPr>
        <p:spPr>
          <a:xfrm>
            <a:off x="2379573" y="2952785"/>
            <a:ext cx="217682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Short-term weather forecasts</a:t>
            </a:r>
            <a:endParaRPr>
              <a:latin typeface="Aptos" panose="020B0004020202020204" pitchFamily="34" charset="0"/>
            </a:endParaRPr>
          </a:p>
        </p:txBody>
      </p:sp>
      <p:sp>
        <p:nvSpPr>
          <p:cNvPr id="214" name="Google Shape;214;p20"/>
          <p:cNvSpPr txBox="1"/>
          <p:nvPr/>
        </p:nvSpPr>
        <p:spPr>
          <a:xfrm>
            <a:off x="672795" y="3217328"/>
            <a:ext cx="131230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Arial"/>
                <a:cs typeface="Arial"/>
                <a:sym typeface="Arial"/>
              </a:rPr>
              <a:t>Short-term forecasts - updated every day</a:t>
            </a:r>
            <a:endParaRPr>
              <a:latin typeface="Aptos" panose="020B0004020202020204" pitchFamily="34" charset="0"/>
            </a:endParaRPr>
          </a:p>
        </p:txBody>
      </p:sp>
      <p:sp>
        <p:nvSpPr>
          <p:cNvPr id="215" name="Google Shape;215;p20"/>
          <p:cNvSpPr/>
          <p:nvPr/>
        </p:nvSpPr>
        <p:spPr>
          <a:xfrm>
            <a:off x="5495870" y="2949151"/>
            <a:ext cx="2176824" cy="16238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16" name="Google Shape;216;p20"/>
          <p:cNvSpPr txBox="1"/>
          <p:nvPr/>
        </p:nvSpPr>
        <p:spPr>
          <a:xfrm>
            <a:off x="5519197" y="2956969"/>
            <a:ext cx="21768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ptos" panose="020B0004020202020204" pitchFamily="34" charset="0"/>
                <a:ea typeface="Calibri"/>
                <a:cs typeface="Calibri"/>
                <a:sym typeface="Calibri"/>
              </a:rPr>
              <a:t>Hydrological models</a:t>
            </a:r>
            <a:endParaRPr>
              <a:latin typeface="Aptos" panose="020B0004020202020204" pitchFamily="34" charset="0"/>
            </a:endParaRPr>
          </a:p>
        </p:txBody>
      </p:sp>
      <p:sp>
        <p:nvSpPr>
          <p:cNvPr id="217" name="Google Shape;217;p20"/>
          <p:cNvSpPr txBox="1"/>
          <p:nvPr/>
        </p:nvSpPr>
        <p:spPr>
          <a:xfrm>
            <a:off x="4773211" y="3371152"/>
            <a:ext cx="43954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70C0"/>
                </a:solidFill>
                <a:latin typeface="Aptos" panose="020B0004020202020204" pitchFamily="34" charset="0"/>
                <a:ea typeface="Calibri"/>
                <a:cs typeface="Calibri"/>
                <a:sym typeface="Calibri"/>
              </a:rPr>
              <a:t>+</a:t>
            </a:r>
            <a:endParaRPr>
              <a:latin typeface="Aptos" panose="020B0004020202020204" pitchFamily="34" charset="0"/>
            </a:endParaRPr>
          </a:p>
        </p:txBody>
      </p:sp>
      <p:sp>
        <p:nvSpPr>
          <p:cNvPr id="218" name="Google Shape;218;p20"/>
          <p:cNvSpPr/>
          <p:nvPr/>
        </p:nvSpPr>
        <p:spPr>
          <a:xfrm>
            <a:off x="8002236" y="3492096"/>
            <a:ext cx="671499" cy="53795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pic>
        <p:nvPicPr>
          <p:cNvPr id="219" name="Google Shape;219;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47900" y="3537560"/>
            <a:ext cx="996395" cy="948741"/>
          </a:xfrm>
          <a:prstGeom prst="rect">
            <a:avLst/>
          </a:prstGeom>
          <a:noFill/>
          <a:ln>
            <a:noFill/>
          </a:ln>
        </p:spPr>
      </p:pic>
      <p:sp>
        <p:nvSpPr>
          <p:cNvPr id="220" name="Google Shape;220;p20"/>
          <p:cNvSpPr/>
          <p:nvPr/>
        </p:nvSpPr>
        <p:spPr>
          <a:xfrm rot="7723338">
            <a:off x="6665569" y="3346491"/>
            <a:ext cx="3134975" cy="537958"/>
          </a:xfrm>
          <a:prstGeom prst="rightArrow">
            <a:avLst>
              <a:gd name="adj1" fmla="val 50000"/>
              <a:gd name="adj2" fmla="val 50000"/>
            </a:avLst>
          </a:prstGeom>
          <a:solidFill>
            <a:schemeClr val="accent1">
              <a:alpha val="49803"/>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21" name="Google Shape;221;p20"/>
          <p:cNvSpPr/>
          <p:nvPr/>
        </p:nvSpPr>
        <p:spPr>
          <a:xfrm>
            <a:off x="5495870" y="899357"/>
            <a:ext cx="2176824" cy="1623853"/>
          </a:xfrm>
          <a:prstGeom prst="roundRect">
            <a:avLst>
              <a:gd name="adj" fmla="val 16667"/>
            </a:avLst>
          </a:prstGeom>
          <a:solidFill>
            <a:srgbClr val="1F3864">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ptos" panose="020B0004020202020204" pitchFamily="34" charset="0"/>
              <a:ea typeface="Calibri"/>
              <a:cs typeface="Calibri"/>
              <a:sym typeface="Calibri"/>
            </a:endParaRPr>
          </a:p>
        </p:txBody>
      </p:sp>
      <p:sp>
        <p:nvSpPr>
          <p:cNvPr id="225" name="Google Shape;225;p20"/>
          <p:cNvSpPr txBox="1"/>
          <p:nvPr/>
        </p:nvSpPr>
        <p:spPr>
          <a:xfrm>
            <a:off x="7016587" y="1551974"/>
            <a:ext cx="63511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Aptos" panose="020B0004020202020204" pitchFamily="34" charset="0"/>
                <a:ea typeface="Calibri"/>
                <a:cs typeface="Calibri"/>
                <a:sym typeface="Calibri"/>
              </a:rPr>
              <a:t>HB + </a:t>
            </a:r>
            <a:endParaRPr sz="1200" dirty="0">
              <a:latin typeface="Aptos" panose="020B0004020202020204" pitchFamily="34" charset="0"/>
            </a:endParaRPr>
          </a:p>
          <a:p>
            <a:pPr marL="0" marR="0" lvl="0" indent="0" algn="l" rtl="0">
              <a:spcBef>
                <a:spcPts val="0"/>
              </a:spcBef>
              <a:spcAft>
                <a:spcPts val="0"/>
              </a:spcAft>
              <a:buNone/>
            </a:pPr>
            <a:r>
              <a:rPr lang="en-US" sz="1200" dirty="0">
                <a:solidFill>
                  <a:schemeClr val="dk1"/>
                </a:solidFill>
                <a:latin typeface="Aptos" panose="020B0004020202020204" pitchFamily="34" charset="0"/>
                <a:ea typeface="Calibri"/>
                <a:cs typeface="Calibri"/>
                <a:sym typeface="Calibri"/>
              </a:rPr>
              <a:t>RAPID + </a:t>
            </a:r>
            <a:r>
              <a:rPr lang="en-US" sz="1200" dirty="0" err="1">
                <a:solidFill>
                  <a:schemeClr val="dk1"/>
                </a:solidFill>
                <a:latin typeface="Aptos" panose="020B0004020202020204" pitchFamily="34" charset="0"/>
                <a:ea typeface="Calibri"/>
                <a:cs typeface="Calibri"/>
                <a:sym typeface="Calibri"/>
              </a:rPr>
              <a:t>Inun</a:t>
            </a:r>
            <a:endParaRPr sz="1200" dirty="0">
              <a:latin typeface="Aptos" panose="020B0004020202020204" pitchFamily="34" charset="0"/>
            </a:endParaRPr>
          </a:p>
        </p:txBody>
      </p:sp>
      <p:sp>
        <p:nvSpPr>
          <p:cNvPr id="226" name="Google Shape;226;p20"/>
          <p:cNvSpPr txBox="1"/>
          <p:nvPr/>
        </p:nvSpPr>
        <p:spPr>
          <a:xfrm>
            <a:off x="7016587" y="5568400"/>
            <a:ext cx="63511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Aptos" panose="020B0004020202020204" pitchFamily="34" charset="0"/>
                <a:ea typeface="Calibri"/>
                <a:cs typeface="Calibri"/>
                <a:sym typeface="Calibri"/>
              </a:rPr>
              <a:t>HB + </a:t>
            </a:r>
            <a:endParaRPr sz="1200" dirty="0">
              <a:latin typeface="Aptos" panose="020B0004020202020204" pitchFamily="34" charset="0"/>
            </a:endParaRPr>
          </a:p>
          <a:p>
            <a:pPr marL="0" marR="0" lvl="0" indent="0" algn="l" rtl="0">
              <a:spcBef>
                <a:spcPts val="0"/>
              </a:spcBef>
              <a:spcAft>
                <a:spcPts val="0"/>
              </a:spcAft>
              <a:buNone/>
            </a:pPr>
            <a:r>
              <a:rPr lang="en-US" sz="1200" dirty="0">
                <a:solidFill>
                  <a:schemeClr val="dk1"/>
                </a:solidFill>
                <a:latin typeface="Aptos" panose="020B0004020202020204" pitchFamily="34" charset="0"/>
                <a:ea typeface="Calibri"/>
                <a:cs typeface="Calibri"/>
                <a:sym typeface="Calibri"/>
              </a:rPr>
              <a:t>RAPID + </a:t>
            </a:r>
            <a:r>
              <a:rPr lang="en-US" sz="1200" dirty="0" err="1">
                <a:solidFill>
                  <a:schemeClr val="dk1"/>
                </a:solidFill>
                <a:latin typeface="Aptos" panose="020B0004020202020204" pitchFamily="34" charset="0"/>
                <a:ea typeface="Calibri"/>
                <a:cs typeface="Calibri"/>
                <a:sym typeface="Calibri"/>
              </a:rPr>
              <a:t>Inun</a:t>
            </a:r>
            <a:endParaRPr sz="1200" dirty="0">
              <a:latin typeface="Aptos" panose="020B0004020202020204" pitchFamily="34" charset="0"/>
            </a:endParaRPr>
          </a:p>
        </p:txBody>
      </p:sp>
      <p:sp>
        <p:nvSpPr>
          <p:cNvPr id="227" name="Google Shape;227;p20"/>
          <p:cNvSpPr txBox="1"/>
          <p:nvPr/>
        </p:nvSpPr>
        <p:spPr>
          <a:xfrm>
            <a:off x="7004097" y="3607188"/>
            <a:ext cx="63511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Aptos" panose="020B0004020202020204" pitchFamily="34" charset="0"/>
                <a:ea typeface="Calibri"/>
                <a:cs typeface="Calibri"/>
                <a:sym typeface="Calibri"/>
              </a:rPr>
              <a:t>HB + </a:t>
            </a:r>
            <a:endParaRPr sz="1200" dirty="0">
              <a:latin typeface="Aptos" panose="020B0004020202020204" pitchFamily="34" charset="0"/>
            </a:endParaRPr>
          </a:p>
          <a:p>
            <a:pPr marL="0" marR="0" lvl="0" indent="0" algn="l" rtl="0">
              <a:spcBef>
                <a:spcPts val="0"/>
              </a:spcBef>
              <a:spcAft>
                <a:spcPts val="0"/>
              </a:spcAft>
              <a:buNone/>
            </a:pPr>
            <a:r>
              <a:rPr lang="en-US" sz="1200" dirty="0">
                <a:solidFill>
                  <a:schemeClr val="dk1"/>
                </a:solidFill>
                <a:latin typeface="Aptos" panose="020B0004020202020204" pitchFamily="34" charset="0"/>
                <a:ea typeface="Calibri"/>
                <a:cs typeface="Calibri"/>
                <a:sym typeface="Calibri"/>
              </a:rPr>
              <a:t>RAPID + </a:t>
            </a:r>
            <a:r>
              <a:rPr lang="en-US" sz="1200" dirty="0" err="1">
                <a:solidFill>
                  <a:schemeClr val="dk1"/>
                </a:solidFill>
                <a:latin typeface="Aptos" panose="020B0004020202020204" pitchFamily="34" charset="0"/>
                <a:ea typeface="Calibri"/>
                <a:cs typeface="Calibri"/>
                <a:sym typeface="Calibri"/>
              </a:rPr>
              <a:t>Inun</a:t>
            </a:r>
            <a:endParaRPr sz="1200" dirty="0">
              <a:latin typeface="Aptos" panose="020B0004020202020204" pitchFamily="34" charset="0"/>
            </a:endParaRPr>
          </a:p>
        </p:txBody>
      </p:sp>
      <p:pic>
        <p:nvPicPr>
          <p:cNvPr id="2" name="Picture 1" descr="A diagram of a landform&#10;&#10;Description automatically generated with medium confidence">
            <a:extLst>
              <a:ext uri="{FF2B5EF4-FFF2-40B4-BE49-F238E27FC236}">
                <a16:creationId xmlns:a16="http://schemas.microsoft.com/office/drawing/2014/main" id="{B1737EF5-0483-9B06-DCF7-9FFF03E19116}"/>
              </a:ext>
            </a:extLst>
          </p:cNvPr>
          <p:cNvPicPr>
            <a:picLocks noChangeAspect="1"/>
          </p:cNvPicPr>
          <p:nvPr/>
        </p:nvPicPr>
        <p:blipFill>
          <a:blip r:embed="rId5"/>
          <a:stretch>
            <a:fillRect/>
          </a:stretch>
        </p:blipFill>
        <p:spPr>
          <a:xfrm>
            <a:off x="5806871" y="1284559"/>
            <a:ext cx="1260293" cy="1061098"/>
          </a:xfrm>
          <a:prstGeom prst="rect">
            <a:avLst/>
          </a:prstGeom>
          <a:ln>
            <a:solidFill>
              <a:schemeClr val="tx1"/>
            </a:solidFill>
          </a:ln>
          <a:effectLst/>
        </p:spPr>
      </p:pic>
      <p:pic>
        <p:nvPicPr>
          <p:cNvPr id="4" name="Picture 3" descr="A diagram of a landform&#10;&#10;Description automatically generated with medium confidence">
            <a:extLst>
              <a:ext uri="{FF2B5EF4-FFF2-40B4-BE49-F238E27FC236}">
                <a16:creationId xmlns:a16="http://schemas.microsoft.com/office/drawing/2014/main" id="{C100A983-8300-E472-ADA9-2E47EBBDC7B0}"/>
              </a:ext>
            </a:extLst>
          </p:cNvPr>
          <p:cNvPicPr>
            <a:picLocks noChangeAspect="1"/>
          </p:cNvPicPr>
          <p:nvPr/>
        </p:nvPicPr>
        <p:blipFill>
          <a:blip r:embed="rId5"/>
          <a:stretch>
            <a:fillRect/>
          </a:stretch>
        </p:blipFill>
        <p:spPr>
          <a:xfrm>
            <a:off x="5796854" y="3352891"/>
            <a:ext cx="1260293" cy="1061098"/>
          </a:xfrm>
          <a:prstGeom prst="rect">
            <a:avLst/>
          </a:prstGeom>
          <a:ln>
            <a:solidFill>
              <a:schemeClr val="tx1"/>
            </a:solidFill>
          </a:ln>
          <a:effectLst/>
        </p:spPr>
      </p:pic>
      <p:pic>
        <p:nvPicPr>
          <p:cNvPr id="5" name="Picture 4" descr="A diagram of a landform&#10;&#10;Description automatically generated with medium confidence">
            <a:extLst>
              <a:ext uri="{FF2B5EF4-FFF2-40B4-BE49-F238E27FC236}">
                <a16:creationId xmlns:a16="http://schemas.microsoft.com/office/drawing/2014/main" id="{397AB3FC-59A0-0CE6-1139-829FA107ED3D}"/>
              </a:ext>
            </a:extLst>
          </p:cNvPr>
          <p:cNvPicPr>
            <a:picLocks noChangeAspect="1"/>
          </p:cNvPicPr>
          <p:nvPr/>
        </p:nvPicPr>
        <p:blipFill>
          <a:blip r:embed="rId5"/>
          <a:stretch>
            <a:fillRect/>
          </a:stretch>
        </p:blipFill>
        <p:spPr>
          <a:xfrm>
            <a:off x="5810837" y="5292912"/>
            <a:ext cx="1260293" cy="1061098"/>
          </a:xfrm>
          <a:prstGeom prst="rect">
            <a:avLst/>
          </a:prstGeom>
          <a:ln>
            <a:solidFill>
              <a:schemeClr val="tx1"/>
            </a:solidFill>
          </a:ln>
          <a:effectLst/>
        </p:spPr>
      </p:pic>
      <p:sp>
        <p:nvSpPr>
          <p:cNvPr id="3" name="TextBox 2">
            <a:extLst>
              <a:ext uri="{FF2B5EF4-FFF2-40B4-BE49-F238E27FC236}">
                <a16:creationId xmlns:a16="http://schemas.microsoft.com/office/drawing/2014/main" id="{CF7EE361-1981-B4BF-BCED-C26EC14994C8}"/>
              </a:ext>
            </a:extLst>
          </p:cNvPr>
          <p:cNvSpPr txBox="1"/>
          <p:nvPr/>
        </p:nvSpPr>
        <p:spPr>
          <a:xfrm rot="20097580">
            <a:off x="3271945" y="5435252"/>
            <a:ext cx="3310843" cy="461665"/>
          </a:xfrm>
          <a:prstGeom prst="rect">
            <a:avLst/>
          </a:prstGeom>
          <a:solidFill>
            <a:schemeClr val="bg1"/>
          </a:solidFill>
          <a:ln>
            <a:solidFill>
              <a:schemeClr val="tx1"/>
            </a:solidFill>
          </a:ln>
        </p:spPr>
        <p:txBody>
          <a:bodyPr wrap="none" rtlCol="0">
            <a:spAutoFit/>
          </a:bodyPr>
          <a:lstStyle/>
          <a:p>
            <a:r>
              <a:rPr lang="en-US" sz="2400" b="1" dirty="0">
                <a:solidFill>
                  <a:srgbClr val="FF0000"/>
                </a:solidFill>
                <a:latin typeface="Aptos" panose="020B0004020202020204" pitchFamily="34" charset="0"/>
              </a:rPr>
              <a:t>Not implemented (yet)</a:t>
            </a:r>
          </a:p>
        </p:txBody>
      </p:sp>
    </p:spTree>
    <p:extLst>
      <p:ext uri="{BB962C8B-B14F-4D97-AF65-F5344CB8AC3E}">
        <p14:creationId xmlns:p14="http://schemas.microsoft.com/office/powerpoint/2010/main" val="249891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21"/>
          <p:cNvSpPr/>
          <p:nvPr/>
        </p:nvSpPr>
        <p:spPr>
          <a:xfrm>
            <a:off x="1244356" y="174875"/>
            <a:ext cx="9703297"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Aptos" panose="020B0004020202020204" pitchFamily="34" charset="0"/>
                <a:ea typeface="Arial"/>
                <a:cs typeface="Arial"/>
                <a:sym typeface="Arial"/>
              </a:rPr>
              <a:t>Hydrological Models</a:t>
            </a:r>
            <a:endParaRPr b="1" dirty="0">
              <a:latin typeface="Aptos" panose="020B0004020202020204" pitchFamily="34" charset="0"/>
            </a:endParaRPr>
          </a:p>
        </p:txBody>
      </p:sp>
      <p:sp>
        <p:nvSpPr>
          <p:cNvPr id="234" name="Google Shape;234;p21"/>
          <p:cNvSpPr txBox="1"/>
          <p:nvPr/>
        </p:nvSpPr>
        <p:spPr>
          <a:xfrm>
            <a:off x="3870543" y="1113073"/>
            <a:ext cx="3563927"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ptos" panose="020B0004020202020204" pitchFamily="34" charset="0"/>
                <a:ea typeface="Calibri"/>
                <a:cs typeface="Calibri"/>
                <a:sym typeface="Calibri"/>
              </a:rPr>
              <a:t>The </a:t>
            </a:r>
            <a:r>
              <a:rPr lang="en-US" sz="1800" b="1" dirty="0" err="1">
                <a:solidFill>
                  <a:schemeClr val="dk1"/>
                </a:solidFill>
                <a:latin typeface="Aptos" panose="020B0004020202020204" pitchFamily="34" charset="0"/>
                <a:ea typeface="Calibri"/>
                <a:cs typeface="Calibri"/>
                <a:sym typeface="Calibri"/>
              </a:rPr>
              <a:t>Hydroblocks</a:t>
            </a:r>
            <a:r>
              <a:rPr lang="en-US" sz="1800" dirty="0">
                <a:solidFill>
                  <a:schemeClr val="dk1"/>
                </a:solidFill>
                <a:latin typeface="Aptos" panose="020B0004020202020204" pitchFamily="34" charset="0"/>
                <a:ea typeface="Calibri"/>
                <a:cs typeface="Calibri"/>
                <a:sym typeface="Calibri"/>
              </a:rPr>
              <a:t> model – a comprehensive land surface hydrological model, a recently developed model that can be applied at high resolution (10s </a:t>
            </a:r>
            <a:r>
              <a:rPr lang="en-US" sz="1800" dirty="0" err="1">
                <a:solidFill>
                  <a:schemeClr val="dk1"/>
                </a:solidFill>
                <a:latin typeface="Aptos" panose="020B0004020202020204" pitchFamily="34" charset="0"/>
                <a:ea typeface="Calibri"/>
                <a:cs typeface="Calibri"/>
                <a:sym typeface="Calibri"/>
              </a:rPr>
              <a:t>metres</a:t>
            </a:r>
            <a:r>
              <a:rPr lang="en-US" sz="1800" dirty="0">
                <a:solidFill>
                  <a:schemeClr val="dk1"/>
                </a:solidFill>
                <a:latin typeface="Aptos" panose="020B0004020202020204" pitchFamily="34" charset="0"/>
                <a:ea typeface="Calibri"/>
                <a:cs typeface="Calibri"/>
                <a:sym typeface="Calibri"/>
              </a:rPr>
              <a:t>) for multiple ensemble forecasts</a:t>
            </a:r>
            <a:endParaRPr dirty="0">
              <a:latin typeface="Aptos" panose="020B0004020202020204" pitchFamily="34" charset="0"/>
            </a:endParaRPr>
          </a:p>
        </p:txBody>
      </p:sp>
      <p:sp>
        <p:nvSpPr>
          <p:cNvPr id="235" name="Google Shape;235;p21"/>
          <p:cNvSpPr txBox="1"/>
          <p:nvPr/>
        </p:nvSpPr>
        <p:spPr>
          <a:xfrm>
            <a:off x="8048574" y="4109395"/>
            <a:ext cx="4144461" cy="120028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chemeClr val="dk1"/>
                </a:solidFill>
                <a:latin typeface="Aptos" panose="020B0004020202020204" pitchFamily="34" charset="0"/>
                <a:ea typeface="Calibri"/>
                <a:cs typeface="Calibri"/>
                <a:sym typeface="Calibri"/>
              </a:rPr>
              <a:t>RAPID</a:t>
            </a:r>
            <a:r>
              <a:rPr lang="en-US" sz="1800" dirty="0">
                <a:solidFill>
                  <a:schemeClr val="dk1"/>
                </a:solidFill>
                <a:latin typeface="Aptos" panose="020B0004020202020204" pitchFamily="34" charset="0"/>
                <a:ea typeface="Calibri"/>
                <a:cs typeface="Calibri"/>
                <a:sym typeface="Calibri"/>
              </a:rPr>
              <a:t> streamflow routing model:  </a:t>
            </a:r>
            <a:endParaRPr dirty="0">
              <a:latin typeface="Aptos" panose="020B0004020202020204" pitchFamily="34" charset="0"/>
            </a:endParaRPr>
          </a:p>
          <a:p>
            <a:pPr marL="0" marR="0" lvl="0" indent="0" algn="r" rtl="0">
              <a:spcBef>
                <a:spcPts val="0"/>
              </a:spcBef>
              <a:spcAft>
                <a:spcPts val="0"/>
              </a:spcAft>
              <a:buNone/>
            </a:pPr>
            <a:r>
              <a:rPr lang="en-US" sz="1800" dirty="0">
                <a:solidFill>
                  <a:schemeClr val="dk1"/>
                </a:solidFill>
                <a:latin typeface="Aptos" panose="020B0004020202020204" pitchFamily="34" charset="0"/>
                <a:ea typeface="Calibri"/>
                <a:cs typeface="Calibri"/>
                <a:sym typeface="Calibri"/>
              </a:rPr>
              <a:t>a flexible framework for simulating on vector-based river networks at large-scale.</a:t>
            </a:r>
            <a:endParaRPr dirty="0">
              <a:latin typeface="Aptos" panose="020B0004020202020204" pitchFamily="34" charset="0"/>
            </a:endParaRPr>
          </a:p>
        </p:txBody>
      </p:sp>
      <p:cxnSp>
        <p:nvCxnSpPr>
          <p:cNvPr id="236" name="Google Shape;236;p21"/>
          <p:cNvCxnSpPr>
            <a:cxnSpLocks/>
          </p:cNvCxnSpPr>
          <p:nvPr/>
        </p:nvCxnSpPr>
        <p:spPr>
          <a:xfrm flipV="1">
            <a:off x="4272850" y="3713603"/>
            <a:ext cx="3510436" cy="1812257"/>
          </a:xfrm>
          <a:prstGeom prst="straightConnector1">
            <a:avLst/>
          </a:prstGeom>
          <a:noFill/>
          <a:ln w="63500" cap="flat" cmpd="sng">
            <a:solidFill>
              <a:schemeClr val="accent1"/>
            </a:solidFill>
            <a:prstDash val="solid"/>
            <a:miter lim="800000"/>
            <a:headEnd type="none" w="sm" len="sm"/>
            <a:tailEnd type="triangle" w="med" len="med"/>
          </a:ln>
        </p:spPr>
      </p:cxnSp>
      <p:sp>
        <p:nvSpPr>
          <p:cNvPr id="237" name="Google Shape;237;p21"/>
          <p:cNvSpPr txBox="1"/>
          <p:nvPr/>
        </p:nvSpPr>
        <p:spPr>
          <a:xfrm>
            <a:off x="4932604" y="4238622"/>
            <a:ext cx="2727702" cy="1754286"/>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Aptos" panose="020B0004020202020204" pitchFamily="34" charset="0"/>
                <a:ea typeface="Calibri"/>
                <a:cs typeface="Calibri"/>
                <a:sym typeface="Calibri"/>
              </a:rPr>
              <a:t>Hydroblocks</a:t>
            </a:r>
            <a:r>
              <a:rPr lang="en-US" sz="1800" dirty="0">
                <a:solidFill>
                  <a:schemeClr val="dk1"/>
                </a:solidFill>
                <a:latin typeface="Aptos" panose="020B0004020202020204" pitchFamily="34" charset="0"/>
                <a:ea typeface="Calibri"/>
                <a:cs typeface="Calibri"/>
                <a:sym typeface="Calibri"/>
              </a:rPr>
              <a:t> predicts runoff for each grid cell, which is then passed to RAPID to predict streamflow for ~</a:t>
            </a:r>
            <a:r>
              <a:rPr lang="en-US" dirty="0">
                <a:solidFill>
                  <a:schemeClr val="dk1"/>
                </a:solidFill>
                <a:latin typeface="Aptos" panose="020B0004020202020204" pitchFamily="34" charset="0"/>
                <a:ea typeface="Calibri"/>
                <a:cs typeface="Calibri"/>
                <a:sym typeface="Calibri"/>
              </a:rPr>
              <a:t>3</a:t>
            </a:r>
            <a:r>
              <a:rPr lang="en-US" sz="1800" dirty="0">
                <a:solidFill>
                  <a:schemeClr val="dk1"/>
                </a:solidFill>
                <a:latin typeface="Aptos" panose="020B0004020202020204" pitchFamily="34" charset="0"/>
                <a:ea typeface="Calibri"/>
                <a:cs typeface="Calibri"/>
                <a:sym typeface="Calibri"/>
              </a:rPr>
              <a:t>,600 reaches</a:t>
            </a:r>
            <a:endParaRPr dirty="0">
              <a:latin typeface="Aptos" panose="020B0004020202020204" pitchFamily="34" charset="0"/>
            </a:endParaRPr>
          </a:p>
        </p:txBody>
      </p:sp>
      <p:pic>
        <p:nvPicPr>
          <p:cNvPr id="2" name="Picture 1" descr="A diagram of a landform&#10;&#10;Description automatically generated with medium confidence">
            <a:extLst>
              <a:ext uri="{FF2B5EF4-FFF2-40B4-BE49-F238E27FC236}">
                <a16:creationId xmlns:a16="http://schemas.microsoft.com/office/drawing/2014/main" id="{E01CD035-1BAC-47E3-476C-34F5CE847C1C}"/>
              </a:ext>
            </a:extLst>
          </p:cNvPr>
          <p:cNvPicPr>
            <a:picLocks noChangeAspect="1"/>
          </p:cNvPicPr>
          <p:nvPr/>
        </p:nvPicPr>
        <p:blipFill>
          <a:blip r:embed="rId3"/>
          <a:stretch>
            <a:fillRect/>
          </a:stretch>
        </p:blipFill>
        <p:spPr>
          <a:xfrm>
            <a:off x="256447" y="978870"/>
            <a:ext cx="3563927" cy="300063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A map with water flowing around it&#10;&#10;Description automatically generated">
            <a:extLst>
              <a:ext uri="{FF2B5EF4-FFF2-40B4-BE49-F238E27FC236}">
                <a16:creationId xmlns:a16="http://schemas.microsoft.com/office/drawing/2014/main" id="{B6810CD1-826D-4C46-814C-D68F9B3E3F18}"/>
              </a:ext>
            </a:extLst>
          </p:cNvPr>
          <p:cNvPicPr>
            <a:picLocks noChangeAspect="1"/>
          </p:cNvPicPr>
          <p:nvPr/>
        </p:nvPicPr>
        <p:blipFill>
          <a:blip r:embed="rId4"/>
          <a:stretch>
            <a:fillRect/>
          </a:stretch>
        </p:blipFill>
        <p:spPr>
          <a:xfrm>
            <a:off x="7893029" y="978870"/>
            <a:ext cx="3885313" cy="3023533"/>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grid with blue lines&#10;&#10;Description automatically generated">
            <a:extLst>
              <a:ext uri="{FF2B5EF4-FFF2-40B4-BE49-F238E27FC236}">
                <a16:creationId xmlns:a16="http://schemas.microsoft.com/office/drawing/2014/main" id="{8D47F40F-1E88-DED5-6EEB-64908CADD509}"/>
              </a:ext>
            </a:extLst>
          </p:cNvPr>
          <p:cNvPicPr>
            <a:picLocks noChangeAspect="1"/>
          </p:cNvPicPr>
          <p:nvPr/>
        </p:nvPicPr>
        <p:blipFill rotWithShape="1">
          <a:blip r:embed="rId5"/>
          <a:srcRect b="15056"/>
          <a:stretch/>
        </p:blipFill>
        <p:spPr>
          <a:xfrm>
            <a:off x="1329792" y="4370595"/>
            <a:ext cx="2813636" cy="231052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5197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677E-1AAF-4FA8-D842-6640643364D0}"/>
              </a:ext>
            </a:extLst>
          </p:cNvPr>
          <p:cNvSpPr txBox="1">
            <a:spLocks/>
          </p:cNvSpPr>
          <p:nvPr/>
        </p:nvSpPr>
        <p:spPr bwMode="auto">
          <a:xfrm>
            <a:off x="624590" y="309026"/>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a:solidFill>
                  <a:sysClr val="windowText" lastClr="000000"/>
                </a:solidFill>
                <a:latin typeface="+mn-lt"/>
              </a:rPr>
              <a:t>Hydrological Model - </a:t>
            </a:r>
            <a:r>
              <a:rPr lang="en-US" b="1" dirty="0" err="1">
                <a:solidFill>
                  <a:sysClr val="windowText" lastClr="000000"/>
                </a:solidFill>
                <a:latin typeface="+mn-lt"/>
              </a:rPr>
              <a:t>Hydroblocks</a:t>
            </a:r>
            <a:endParaRPr lang="en-US" b="1" dirty="0">
              <a:solidFill>
                <a:sysClr val="windowText" lastClr="000000"/>
              </a:solidFill>
              <a:latin typeface="+mn-lt"/>
            </a:endParaRPr>
          </a:p>
        </p:txBody>
      </p:sp>
      <p:sp>
        <p:nvSpPr>
          <p:cNvPr id="6" name="TextBox 5">
            <a:extLst>
              <a:ext uri="{FF2B5EF4-FFF2-40B4-BE49-F238E27FC236}">
                <a16:creationId xmlns:a16="http://schemas.microsoft.com/office/drawing/2014/main" id="{D7C0FCE8-92CA-40B2-7F6D-595BB23A69A8}"/>
              </a:ext>
            </a:extLst>
          </p:cNvPr>
          <p:cNvSpPr txBox="1"/>
          <p:nvPr/>
        </p:nvSpPr>
        <p:spPr>
          <a:xfrm>
            <a:off x="313666" y="1154213"/>
            <a:ext cx="7415192" cy="5109091"/>
          </a:xfrm>
          <a:prstGeom prst="rect">
            <a:avLst/>
          </a:prstGeom>
          <a:noFill/>
        </p:spPr>
        <p:txBody>
          <a:bodyPr wrap="square">
            <a:spAutoFit/>
          </a:bodyPr>
          <a:lstStyle/>
          <a:p>
            <a:pPr marL="285750" marR="2540" indent="-285750" algn="just">
              <a:spcAft>
                <a:spcPts val="600"/>
              </a:spcAft>
              <a:buFont typeface="Arial" panose="020B0604020202020204" pitchFamily="34" charset="0"/>
              <a:buChar char="•"/>
            </a:pPr>
            <a:r>
              <a:rPr lang="en-US" sz="1800" dirty="0">
                <a:effectLst/>
                <a:latin typeface="Aptos" panose="020B0004020202020204" pitchFamily="34" charset="0"/>
                <a:ea typeface="EB Garamond" pitchFamily="2" charset="0"/>
              </a:rPr>
              <a:t>The </a:t>
            </a:r>
            <a:r>
              <a:rPr lang="en-US" sz="1800" dirty="0" err="1">
                <a:effectLst/>
                <a:latin typeface="Aptos" panose="020B0004020202020204" pitchFamily="34" charset="0"/>
                <a:ea typeface="EB Garamond" pitchFamily="2" charset="0"/>
              </a:rPr>
              <a:t>Hydroblocks</a:t>
            </a:r>
            <a:r>
              <a:rPr lang="en-US" sz="1800" dirty="0">
                <a:effectLst/>
                <a:latin typeface="Aptos" panose="020B0004020202020204" pitchFamily="34" charset="0"/>
                <a:ea typeface="EB Garamond" pitchFamily="2" charset="0"/>
              </a:rPr>
              <a:t> model is a comprehensive semi-distributed model capable of simulating the main fluxes and states of the terrestrial water cycle over large spatial domains. </a:t>
            </a:r>
          </a:p>
          <a:p>
            <a:pPr marL="285750" marR="2540" indent="-285750" algn="just">
              <a:spcAft>
                <a:spcPts val="600"/>
              </a:spcAft>
              <a:buFont typeface="Arial" panose="020B0604020202020204" pitchFamily="34" charset="0"/>
              <a:buChar char="•"/>
            </a:pPr>
            <a:r>
              <a:rPr lang="en-US" sz="1800" dirty="0">
                <a:effectLst/>
                <a:latin typeface="Aptos" panose="020B0004020202020204" pitchFamily="34" charset="0"/>
                <a:ea typeface="EB Garamond" pitchFamily="2" charset="0"/>
              </a:rPr>
              <a:t>It simulates at high-resolution (10s </a:t>
            </a:r>
            <a:r>
              <a:rPr lang="en-US" sz="1800" dirty="0" err="1">
                <a:effectLst/>
                <a:latin typeface="Aptos" panose="020B0004020202020204" pitchFamily="34" charset="0"/>
                <a:ea typeface="EB Garamond" pitchFamily="2" charset="0"/>
              </a:rPr>
              <a:t>metres</a:t>
            </a:r>
            <a:r>
              <a:rPr lang="en-US" sz="1800" dirty="0">
                <a:effectLst/>
                <a:latin typeface="Aptos" panose="020B0004020202020204" pitchFamily="34" charset="0"/>
                <a:ea typeface="EB Garamond" pitchFamily="2" charset="0"/>
              </a:rPr>
              <a:t>) by using a clustering approach based on gridded landscape datasets (30-250m) (see Figure). </a:t>
            </a:r>
          </a:p>
          <a:p>
            <a:pPr marL="285750" marR="2540" indent="-285750" algn="just">
              <a:spcAft>
                <a:spcPts val="600"/>
              </a:spcAft>
              <a:buFont typeface="Arial" panose="020B0604020202020204" pitchFamily="34" charset="0"/>
              <a:buChar char="•"/>
            </a:pPr>
            <a:r>
              <a:rPr lang="en-US" sz="1800" dirty="0">
                <a:effectLst/>
                <a:ea typeface="EB Garamond" pitchFamily="2" charset="0"/>
              </a:rPr>
              <a:t>Parameters such as land cover, slope, elevation, and clay content are clustered on a sub-basin level to identify Hydrological Response Units (HRU), within which the hydrology is expected to respond in a uniform way, and which form the computational units of the </a:t>
            </a:r>
            <a:r>
              <a:rPr lang="en-US" sz="1800" dirty="0" err="1">
                <a:effectLst/>
                <a:ea typeface="EB Garamond" pitchFamily="2" charset="0"/>
              </a:rPr>
              <a:t>Hydroblocks</a:t>
            </a:r>
            <a:r>
              <a:rPr lang="en-US" sz="1800" dirty="0">
                <a:effectLst/>
                <a:ea typeface="EB Garamond" pitchFamily="2" charset="0"/>
              </a:rPr>
              <a:t> model. </a:t>
            </a:r>
          </a:p>
          <a:p>
            <a:pPr marL="285750" marR="2540" indent="-285750" algn="just">
              <a:spcAft>
                <a:spcPts val="600"/>
              </a:spcAft>
              <a:buFont typeface="Arial" panose="020B0604020202020204" pitchFamily="34" charset="0"/>
              <a:buChar char="•"/>
            </a:pPr>
            <a:r>
              <a:rPr lang="en-US" dirty="0">
                <a:ea typeface="EB Garamond" pitchFamily="2" charset="0"/>
              </a:rPr>
              <a:t>P</a:t>
            </a:r>
            <a:r>
              <a:rPr lang="en-US" sz="1800" dirty="0">
                <a:effectLst/>
                <a:ea typeface="EB Garamond" pitchFamily="2" charset="0"/>
              </a:rPr>
              <a:t>recipitation and other meteorological variables are used to drive the model which then provides estimates of soil moisture, runoff and evapotranspiration that are used to develop drought/flood indices. </a:t>
            </a:r>
          </a:p>
          <a:p>
            <a:pPr marL="285750" marR="2540" indent="-285750" algn="just">
              <a:spcAft>
                <a:spcPts val="600"/>
              </a:spcAft>
              <a:buFont typeface="Arial" panose="020B0604020202020204" pitchFamily="34" charset="0"/>
              <a:buChar char="•"/>
            </a:pPr>
            <a:r>
              <a:rPr lang="en-US" sz="1800" dirty="0">
                <a:effectLst/>
                <a:ea typeface="EB Garamond" pitchFamily="2" charset="0"/>
              </a:rPr>
              <a:t>Estimates of these variables at 30m are calculated based on mapping the results for each HRU to 30m based on the original 30-250m gridded landscape datasets. </a:t>
            </a:r>
            <a:endParaRPr lang="en-GB" sz="1800" dirty="0">
              <a:effectLst/>
              <a:ea typeface="Arial" panose="020B0604020202020204" pitchFamily="34" charset="0"/>
            </a:endParaRPr>
          </a:p>
        </p:txBody>
      </p:sp>
      <p:pic>
        <p:nvPicPr>
          <p:cNvPr id="8" name="Picture 7" descr="A diagram of a landform&#10;&#10;Description automatically generated with medium confidence">
            <a:extLst>
              <a:ext uri="{FF2B5EF4-FFF2-40B4-BE49-F238E27FC236}">
                <a16:creationId xmlns:a16="http://schemas.microsoft.com/office/drawing/2014/main" id="{45E6E153-614C-5A1F-7361-6309E89C308C}"/>
              </a:ext>
            </a:extLst>
          </p:cNvPr>
          <p:cNvPicPr>
            <a:picLocks noChangeAspect="1"/>
          </p:cNvPicPr>
          <p:nvPr/>
        </p:nvPicPr>
        <p:blipFill>
          <a:blip r:embed="rId2"/>
          <a:stretch>
            <a:fillRect/>
          </a:stretch>
        </p:blipFill>
        <p:spPr>
          <a:xfrm>
            <a:off x="8094161" y="1185698"/>
            <a:ext cx="3563927" cy="300063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9187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0" y="43809"/>
            <a:ext cx="12192000" cy="584775"/>
          </a:xfrm>
          <a:prstGeom prst="rect">
            <a:avLst/>
          </a:prstGeom>
        </p:spPr>
        <p:txBody>
          <a:bodyPr wrap="square">
            <a:spAutoFit/>
          </a:bodyPr>
          <a:lstStyle/>
          <a:p>
            <a:pPr algn="ctr"/>
            <a:r>
              <a:rPr lang="en-US" sz="3200" b="1" dirty="0">
                <a:latin typeface="Aptos" panose="020B0004020202020204" pitchFamily="34" charset="0"/>
                <a:cs typeface="Arial" panose="020B0604020202020204" pitchFamily="34" charset="0"/>
              </a:rPr>
              <a:t>The Need for Approaches at Fine Scale (10s </a:t>
            </a:r>
            <a:r>
              <a:rPr lang="en-US" sz="3200" b="1" dirty="0" err="1">
                <a:latin typeface="Aptos" panose="020B0004020202020204" pitchFamily="34" charset="0"/>
                <a:cs typeface="Arial" panose="020B0604020202020204" pitchFamily="34" charset="0"/>
              </a:rPr>
              <a:t>metres</a:t>
            </a:r>
            <a:r>
              <a:rPr lang="en-US" sz="3200" b="1" dirty="0">
                <a:latin typeface="Aptos" panose="020B00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AFFDA25A-5FD1-4D4D-BF13-365797185BC9}"/>
              </a:ext>
            </a:extLst>
          </p:cNvPr>
          <p:cNvSpPr txBox="1"/>
          <p:nvPr/>
        </p:nvSpPr>
        <p:spPr>
          <a:xfrm>
            <a:off x="166953" y="695061"/>
            <a:ext cx="11787482" cy="646331"/>
          </a:xfrm>
          <a:prstGeom prst="rect">
            <a:avLst/>
          </a:prstGeom>
          <a:noFill/>
        </p:spPr>
        <p:txBody>
          <a:bodyPr wrap="square">
            <a:spAutoFit/>
          </a:bodyPr>
          <a:lstStyle/>
          <a:p>
            <a:r>
              <a:rPr lang="en-GB" sz="1800" dirty="0">
                <a:effectLst/>
                <a:latin typeface="Aptos" panose="020B0004020202020204" pitchFamily="34" charset="0"/>
                <a:ea typeface="Arial" panose="020B0604020202020204" pitchFamily="34" charset="0"/>
                <a:cs typeface="Arial" panose="020B0604020202020204" pitchFamily="34" charset="0"/>
              </a:rPr>
              <a:t>Landscape </a:t>
            </a:r>
            <a:r>
              <a:rPr lang="en-GB" dirty="0">
                <a:latin typeface="Aptos" panose="020B0004020202020204" pitchFamily="34" charset="0"/>
                <a:ea typeface="Arial" panose="020B0604020202020204" pitchFamily="34" charset="0"/>
                <a:cs typeface="Arial" panose="020B0604020202020204" pitchFamily="34" charset="0"/>
              </a:rPr>
              <a:t>heterogeneity and intermittent rainfall leads to h</a:t>
            </a:r>
            <a:r>
              <a:rPr lang="en-GB" sz="1800" dirty="0">
                <a:effectLst/>
                <a:latin typeface="Aptos" panose="020B0004020202020204" pitchFamily="34" charset="0"/>
                <a:ea typeface="Arial" panose="020B0604020202020204" pitchFamily="34" charset="0"/>
                <a:cs typeface="Arial" panose="020B0604020202020204" pitchFamily="34" charset="0"/>
              </a:rPr>
              <a:t>igh spatial (and temporal) variability in soil moisture</a:t>
            </a:r>
            <a:r>
              <a:rPr lang="en-GB" dirty="0">
                <a:latin typeface="Aptos" panose="020B0004020202020204" pitchFamily="34" charset="0"/>
                <a:ea typeface="Arial" panose="020B0604020202020204" pitchFamily="34" charset="0"/>
                <a:cs typeface="Arial" panose="020B0604020202020204" pitchFamily="34" charset="0"/>
              </a:rPr>
              <a:t>, </a:t>
            </a:r>
            <a:r>
              <a:rPr lang="en-GB" sz="1800" dirty="0">
                <a:effectLst/>
                <a:latin typeface="Aptos" panose="020B0004020202020204" pitchFamily="34" charset="0"/>
                <a:ea typeface="Arial" panose="020B0604020202020204" pitchFamily="34" charset="0"/>
                <a:cs typeface="Arial" panose="020B0604020202020204" pitchFamily="34" charset="0"/>
              </a:rPr>
              <a:t>drought, runoff generation and flooding. </a:t>
            </a:r>
            <a:endParaRPr lang="en-US" dirty="0">
              <a:latin typeface="Aptos" panose="020B0004020202020204" pitchFamily="34" charset="0"/>
            </a:endParaRPr>
          </a:p>
        </p:txBody>
      </p:sp>
      <p:pic>
        <p:nvPicPr>
          <p:cNvPr id="11" name="Picture 10" descr="A picture containing text, window, indoor, building&#10;&#10;Description automatically generated">
            <a:extLst>
              <a:ext uri="{FF2B5EF4-FFF2-40B4-BE49-F238E27FC236}">
                <a16:creationId xmlns:a16="http://schemas.microsoft.com/office/drawing/2014/main" id="{B5AC962F-A325-B040-B84B-CD647DC501CA}"/>
              </a:ext>
            </a:extLst>
          </p:cNvPr>
          <p:cNvPicPr>
            <a:picLocks noChangeAspect="1"/>
          </p:cNvPicPr>
          <p:nvPr/>
        </p:nvPicPr>
        <p:blipFill>
          <a:blip r:embed="rId2"/>
          <a:stretch>
            <a:fillRect/>
          </a:stretch>
        </p:blipFill>
        <p:spPr>
          <a:xfrm>
            <a:off x="2217621" y="1341392"/>
            <a:ext cx="9531761" cy="5377110"/>
          </a:xfrm>
          <a:prstGeom prst="rect">
            <a:avLst/>
          </a:prstGeom>
        </p:spPr>
      </p:pic>
      <p:sp>
        <p:nvSpPr>
          <p:cNvPr id="12" name="TextBox 11">
            <a:extLst>
              <a:ext uri="{FF2B5EF4-FFF2-40B4-BE49-F238E27FC236}">
                <a16:creationId xmlns:a16="http://schemas.microsoft.com/office/drawing/2014/main" id="{605D08E5-C1E8-2947-A01A-A2D89388D3D7}"/>
              </a:ext>
            </a:extLst>
          </p:cNvPr>
          <p:cNvSpPr txBox="1"/>
          <p:nvPr/>
        </p:nvSpPr>
        <p:spPr>
          <a:xfrm>
            <a:off x="237565" y="2084293"/>
            <a:ext cx="1980056" cy="584775"/>
          </a:xfrm>
          <a:prstGeom prst="rect">
            <a:avLst/>
          </a:prstGeom>
          <a:noFill/>
        </p:spPr>
        <p:txBody>
          <a:bodyPr wrap="square" rtlCol="0">
            <a:spAutoFit/>
          </a:bodyPr>
          <a:lstStyle/>
          <a:p>
            <a:r>
              <a:rPr lang="en-US" sz="1600" dirty="0">
                <a:latin typeface="Aptos" panose="020B0004020202020204" pitchFamily="34" charset="0"/>
                <a:cs typeface="Arial" panose="020B0604020202020204" pitchFamily="34" charset="0"/>
              </a:rPr>
              <a:t>Soil moisture over a 100x100km domain</a:t>
            </a:r>
          </a:p>
        </p:txBody>
      </p:sp>
      <p:sp>
        <p:nvSpPr>
          <p:cNvPr id="13" name="TextBox 12">
            <a:extLst>
              <a:ext uri="{FF2B5EF4-FFF2-40B4-BE49-F238E27FC236}">
                <a16:creationId xmlns:a16="http://schemas.microsoft.com/office/drawing/2014/main" id="{66585C22-5489-A541-B5EF-F44510EEAFBD}"/>
              </a:ext>
            </a:extLst>
          </p:cNvPr>
          <p:cNvSpPr txBox="1"/>
          <p:nvPr/>
        </p:nvSpPr>
        <p:spPr>
          <a:xfrm>
            <a:off x="237565" y="3769952"/>
            <a:ext cx="1980056" cy="584775"/>
          </a:xfrm>
          <a:prstGeom prst="rect">
            <a:avLst/>
          </a:prstGeom>
          <a:noFill/>
        </p:spPr>
        <p:txBody>
          <a:bodyPr wrap="square" rtlCol="0">
            <a:spAutoFit/>
          </a:bodyPr>
          <a:lstStyle/>
          <a:p>
            <a:r>
              <a:rPr lang="en-US" sz="1600" dirty="0">
                <a:latin typeface="Aptos" panose="020B0004020202020204" pitchFamily="34" charset="0"/>
                <a:cs typeface="Arial" panose="020B0604020202020204" pitchFamily="34" charset="0"/>
              </a:rPr>
              <a:t>Soil moisture over a 10x10km domain</a:t>
            </a:r>
          </a:p>
        </p:txBody>
      </p:sp>
      <p:sp>
        <p:nvSpPr>
          <p:cNvPr id="14" name="TextBox 13">
            <a:extLst>
              <a:ext uri="{FF2B5EF4-FFF2-40B4-BE49-F238E27FC236}">
                <a16:creationId xmlns:a16="http://schemas.microsoft.com/office/drawing/2014/main" id="{FE529A94-4ABF-604C-A993-E3DF460188C8}"/>
              </a:ext>
            </a:extLst>
          </p:cNvPr>
          <p:cNvSpPr txBox="1"/>
          <p:nvPr/>
        </p:nvSpPr>
        <p:spPr>
          <a:xfrm>
            <a:off x="237565" y="5401530"/>
            <a:ext cx="1980056" cy="830997"/>
          </a:xfrm>
          <a:prstGeom prst="rect">
            <a:avLst/>
          </a:prstGeom>
          <a:noFill/>
        </p:spPr>
        <p:txBody>
          <a:bodyPr wrap="square" rtlCol="0">
            <a:spAutoFit/>
          </a:bodyPr>
          <a:lstStyle/>
          <a:p>
            <a:r>
              <a:rPr lang="en-US" sz="1600" dirty="0">
                <a:latin typeface="Aptos" panose="020B0004020202020204" pitchFamily="34" charset="0"/>
                <a:cs typeface="Arial" panose="020B0604020202020204" pitchFamily="34" charset="0"/>
              </a:rPr>
              <a:t>Land surface imagery over a 10x10km domain</a:t>
            </a:r>
          </a:p>
        </p:txBody>
      </p:sp>
    </p:spTree>
    <p:extLst>
      <p:ext uri="{BB962C8B-B14F-4D97-AF65-F5344CB8AC3E}">
        <p14:creationId xmlns:p14="http://schemas.microsoft.com/office/powerpoint/2010/main" val="882163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F04DB1-18F9-F6E4-48EC-76AD0A68C37C}"/>
              </a:ext>
            </a:extLst>
          </p:cNvPr>
          <p:cNvSpPr txBox="1"/>
          <p:nvPr/>
        </p:nvSpPr>
        <p:spPr>
          <a:xfrm>
            <a:off x="796269" y="365457"/>
            <a:ext cx="10590188" cy="584775"/>
          </a:xfrm>
          <a:prstGeom prst="rect">
            <a:avLst/>
          </a:prstGeom>
          <a:noFill/>
        </p:spPr>
        <p:txBody>
          <a:bodyPr wrap="square">
            <a:spAutoFit/>
          </a:bodyPr>
          <a:lstStyle/>
          <a:p>
            <a:pPr algn="ctr"/>
            <a:r>
              <a:rPr lang="en-GB" sz="3200" b="1" kern="0" dirty="0">
                <a:effectLst/>
                <a:ea typeface="Times New Roman" panose="02020603050405020304" pitchFamily="18" charset="0"/>
              </a:rPr>
              <a:t>Objectives and Expected </a:t>
            </a:r>
            <a:r>
              <a:rPr lang="en-GB" sz="3200" b="1" kern="0" dirty="0">
                <a:ea typeface="Times New Roman" panose="02020603050405020304" pitchFamily="18" charset="0"/>
              </a:rPr>
              <a:t>O</a:t>
            </a:r>
            <a:r>
              <a:rPr lang="en-GB" sz="3200" b="1" kern="0" dirty="0">
                <a:effectLst/>
                <a:ea typeface="Times New Roman" panose="02020603050405020304" pitchFamily="18" charset="0"/>
              </a:rPr>
              <a:t>utcomes of the Workshop</a:t>
            </a:r>
            <a:r>
              <a:rPr lang="en-GB" sz="3200" b="1" dirty="0">
                <a:effectLst/>
              </a:rPr>
              <a:t> </a:t>
            </a:r>
            <a:endParaRPr lang="en-US" sz="3200" b="1" dirty="0"/>
          </a:p>
        </p:txBody>
      </p:sp>
      <p:sp>
        <p:nvSpPr>
          <p:cNvPr id="3" name="TextBox 2">
            <a:extLst>
              <a:ext uri="{FF2B5EF4-FFF2-40B4-BE49-F238E27FC236}">
                <a16:creationId xmlns:a16="http://schemas.microsoft.com/office/drawing/2014/main" id="{3690FE05-3B31-D898-C47E-D8D4BFF21E43}"/>
              </a:ext>
            </a:extLst>
          </p:cNvPr>
          <p:cNvSpPr txBox="1"/>
          <p:nvPr/>
        </p:nvSpPr>
        <p:spPr>
          <a:xfrm>
            <a:off x="417688" y="1041112"/>
            <a:ext cx="11298062" cy="4524315"/>
          </a:xfrm>
          <a:prstGeom prst="rect">
            <a:avLst/>
          </a:prstGeom>
          <a:noFill/>
        </p:spPr>
        <p:txBody>
          <a:bodyPr wrap="square">
            <a:spAutoFit/>
          </a:bodyPr>
          <a:lstStyle/>
          <a:p>
            <a:r>
              <a:rPr lang="en-GB" sz="1800" b="1" dirty="0">
                <a:effectLst/>
                <a:ea typeface="Times New Roman" panose="02020603050405020304" pitchFamily="18" charset="0"/>
                <a:cs typeface="Arial" panose="020B0604020202020204" pitchFamily="34" charset="0"/>
              </a:rPr>
              <a:t>Overall Aim: </a:t>
            </a:r>
          </a:p>
          <a:p>
            <a:r>
              <a:rPr lang="en-GB" sz="1800" dirty="0">
                <a:effectLst/>
                <a:ea typeface="Times New Roman" panose="02020603050405020304" pitchFamily="18" charset="0"/>
                <a:cs typeface="Arial" panose="020B0604020202020204" pitchFamily="34" charset="0"/>
              </a:rPr>
              <a:t>This 2-day workshop </a:t>
            </a:r>
            <a:r>
              <a:rPr lang="en-GB" dirty="0">
                <a:ea typeface="Times New Roman" panose="02020603050405020304" pitchFamily="18" charset="0"/>
                <a:cs typeface="Arial" panose="020B0604020202020204" pitchFamily="34" charset="0"/>
              </a:rPr>
              <a:t>aims to</a:t>
            </a:r>
            <a:r>
              <a:rPr lang="en-GB" sz="1800" dirty="0">
                <a:effectLst/>
                <a:ea typeface="Times New Roman" panose="02020603050405020304" pitchFamily="18" charset="0"/>
                <a:cs typeface="Arial" panose="020B0604020202020204" pitchFamily="34" charset="0"/>
              </a:rPr>
              <a:t> bring together relevant stakeholders from Zimbabwe and Mozambique to exchange knowledge, enable collaboration, and build capacity and ambition in the implementation of EWS.</a:t>
            </a:r>
            <a:r>
              <a:rPr lang="en-GB" dirty="0">
                <a:effectLst/>
                <a:ea typeface="Times New Roman" panose="02020603050405020304" pitchFamily="18" charset="0"/>
              </a:rPr>
              <a:t> </a:t>
            </a:r>
          </a:p>
          <a:p>
            <a:endParaRPr lang="en-GB" sz="1800" dirty="0">
              <a:effectLst/>
              <a:ea typeface="Times New Roman" panose="02020603050405020304" pitchFamily="18" charset="0"/>
              <a:cs typeface="Arial" panose="020B0604020202020204" pitchFamily="34" charset="0"/>
            </a:endParaRPr>
          </a:p>
          <a:p>
            <a:r>
              <a:rPr lang="en-US" b="1" dirty="0"/>
              <a:t>Objectives: </a:t>
            </a:r>
            <a:endParaRPr lang="en-US" dirty="0"/>
          </a:p>
          <a:p>
            <a:pPr marL="285750" indent="-285750">
              <a:buFont typeface="Arial" panose="020B0604020202020204" pitchFamily="34" charset="0"/>
              <a:buChar char="•"/>
            </a:pPr>
            <a:r>
              <a:rPr lang="en-US" dirty="0"/>
              <a:t>To exchange knowledge on the development, implementation and use of early warning of hazards.</a:t>
            </a:r>
          </a:p>
          <a:p>
            <a:pPr marL="285750" indent="-285750">
              <a:buFont typeface="Arial" panose="020B0604020202020204" pitchFamily="34" charset="0"/>
              <a:buChar char="•"/>
            </a:pPr>
            <a:r>
              <a:rPr lang="en-US" dirty="0"/>
              <a:t>To provide technical training in the new basin scale flood and drought monitoring system (</a:t>
            </a:r>
            <a:r>
              <a:rPr lang="en-US" dirty="0" err="1"/>
              <a:t>BuPuSa</a:t>
            </a:r>
            <a:r>
              <a:rPr lang="en-US" dirty="0"/>
              <a:t>-FDM). </a:t>
            </a:r>
          </a:p>
          <a:p>
            <a:pPr marL="285750" indent="-285750">
              <a:buFont typeface="Arial" panose="020B0604020202020204" pitchFamily="34" charset="0"/>
              <a:buChar char="•"/>
            </a:pPr>
            <a:r>
              <a:rPr lang="en-US" dirty="0"/>
              <a:t>To co-develop a way forward for potential technology transfer and implementation for early warning in the region.</a:t>
            </a:r>
          </a:p>
          <a:p>
            <a:endParaRPr lang="en-US" dirty="0"/>
          </a:p>
          <a:p>
            <a:r>
              <a:rPr lang="en-US" b="1" dirty="0"/>
              <a:t>Expected Outcomes</a:t>
            </a:r>
            <a:r>
              <a:rPr lang="en-US" dirty="0"/>
              <a:t>: </a:t>
            </a:r>
          </a:p>
          <a:p>
            <a:pPr marL="285750" indent="-285750">
              <a:buFont typeface="Arial" panose="020B0604020202020204" pitchFamily="34" charset="0"/>
              <a:buChar char="•"/>
            </a:pPr>
            <a:r>
              <a:rPr lang="en-US" dirty="0"/>
              <a:t>Knowledge exchange of the flood/drought situation and risk reduction capacity in Zimbabwe and Mozambique.</a:t>
            </a:r>
          </a:p>
          <a:p>
            <a:pPr marL="285750" indent="-285750">
              <a:buFont typeface="Arial" panose="020B0604020202020204" pitchFamily="34" charset="0"/>
              <a:buChar char="•"/>
            </a:pPr>
            <a:r>
              <a:rPr lang="en-US" dirty="0"/>
              <a:t>Raised awareness of EWS and its benefits.</a:t>
            </a:r>
          </a:p>
          <a:p>
            <a:pPr marL="285750" indent="-285750">
              <a:buFont typeface="Arial" panose="020B0604020202020204" pitchFamily="34" charset="0"/>
              <a:buChar char="•"/>
            </a:pPr>
            <a:r>
              <a:rPr lang="en-US" dirty="0"/>
              <a:t>Knowledge transfer on the </a:t>
            </a:r>
            <a:r>
              <a:rPr lang="en-US" dirty="0" err="1"/>
              <a:t>BuPuSa</a:t>
            </a:r>
            <a:r>
              <a:rPr lang="en-US" dirty="0"/>
              <a:t>-FDM.</a:t>
            </a:r>
          </a:p>
          <a:p>
            <a:pPr marL="285750" indent="-285750">
              <a:buFont typeface="Arial" panose="020B0604020202020204" pitchFamily="34" charset="0"/>
              <a:buChar char="•"/>
            </a:pPr>
            <a:r>
              <a:rPr lang="en-US" dirty="0"/>
              <a:t>Co-developed pathway forward to improving EW.</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22356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6D7870-198A-C043-878A-5A21034F4CDC}"/>
              </a:ext>
            </a:extLst>
          </p:cNvPr>
          <p:cNvSpPr txBox="1"/>
          <p:nvPr/>
        </p:nvSpPr>
        <p:spPr>
          <a:xfrm>
            <a:off x="322207" y="289198"/>
            <a:ext cx="11214263" cy="584775"/>
          </a:xfrm>
          <a:prstGeom prst="rect">
            <a:avLst/>
          </a:prstGeom>
          <a:noFill/>
        </p:spPr>
        <p:txBody>
          <a:bodyPr wrap="square" rtlCol="0">
            <a:spAutoFit/>
          </a:bodyPr>
          <a:lstStyle/>
          <a:p>
            <a:r>
              <a:rPr lang="en-US" sz="3200" b="1" i="1" dirty="0">
                <a:latin typeface="Aptos" panose="020B0004020202020204" pitchFamily="34" charset="0"/>
                <a:cs typeface="Arial" panose="020B0604020202020204" pitchFamily="34" charset="0"/>
              </a:rPr>
              <a:t>Local</a:t>
            </a:r>
            <a:r>
              <a:rPr lang="en-US" sz="3200" b="1" dirty="0">
                <a:latin typeface="Aptos" panose="020B0004020202020204" pitchFamily="34" charset="0"/>
                <a:cs typeface="Arial" panose="020B0604020202020204" pitchFamily="34" charset="0"/>
              </a:rPr>
              <a:t> landscape and hydrological variability are important</a:t>
            </a:r>
          </a:p>
        </p:txBody>
      </p:sp>
      <p:pic>
        <p:nvPicPr>
          <p:cNvPr id="4" name="Picture 3">
            <a:extLst>
              <a:ext uri="{FF2B5EF4-FFF2-40B4-BE49-F238E27FC236}">
                <a16:creationId xmlns:a16="http://schemas.microsoft.com/office/drawing/2014/main" id="{376A0BD1-3649-2843-B810-FFEF44620428}"/>
              </a:ext>
            </a:extLst>
          </p:cNvPr>
          <p:cNvPicPr>
            <a:picLocks noChangeAspect="1"/>
          </p:cNvPicPr>
          <p:nvPr/>
        </p:nvPicPr>
        <p:blipFill>
          <a:blip r:embed="rId2"/>
          <a:stretch>
            <a:fillRect/>
          </a:stretch>
        </p:blipFill>
        <p:spPr>
          <a:xfrm>
            <a:off x="100506" y="1679982"/>
            <a:ext cx="5995494" cy="4062965"/>
          </a:xfrm>
          <a:prstGeom prst="rect">
            <a:avLst/>
          </a:prstGeom>
        </p:spPr>
      </p:pic>
      <p:sp>
        <p:nvSpPr>
          <p:cNvPr id="2" name="Rectangle 1">
            <a:extLst>
              <a:ext uri="{FF2B5EF4-FFF2-40B4-BE49-F238E27FC236}">
                <a16:creationId xmlns:a16="http://schemas.microsoft.com/office/drawing/2014/main" id="{42A2596D-DFA2-2B4E-A2E0-A0093C8DA81F}"/>
              </a:ext>
            </a:extLst>
          </p:cNvPr>
          <p:cNvSpPr/>
          <p:nvPr/>
        </p:nvSpPr>
        <p:spPr>
          <a:xfrm>
            <a:off x="5880374" y="2103272"/>
            <a:ext cx="6311626" cy="3170099"/>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a:solidFill>
                  <a:schemeClr val="tx1">
                    <a:lumMod val="75000"/>
                    <a:lumOff val="25000"/>
                  </a:schemeClr>
                </a:solidFill>
                <a:latin typeface="Aptos" panose="020B0004020202020204" pitchFamily="34" charset="0"/>
                <a:cs typeface="Arial" panose="020B0604020202020204" pitchFamily="34" charset="0"/>
              </a:rPr>
              <a:t>There is a </a:t>
            </a:r>
            <a:r>
              <a:rPr lang="en-US" sz="2000" b="1" dirty="0">
                <a:solidFill>
                  <a:schemeClr val="tx1">
                    <a:lumMod val="75000"/>
                    <a:lumOff val="25000"/>
                  </a:schemeClr>
                </a:solidFill>
                <a:latin typeface="Aptos" panose="020B0004020202020204" pitchFamily="34" charset="0"/>
                <a:cs typeface="Arial" panose="020B0604020202020204" pitchFamily="34" charset="0"/>
              </a:rPr>
              <a:t>spatial scale mismatch </a:t>
            </a:r>
            <a:r>
              <a:rPr lang="en-US" sz="2000" dirty="0">
                <a:solidFill>
                  <a:schemeClr val="tx1">
                    <a:lumMod val="75000"/>
                    <a:lumOff val="25000"/>
                  </a:schemeClr>
                </a:solidFill>
                <a:latin typeface="Aptos" panose="020B0004020202020204" pitchFamily="34" charset="0"/>
                <a:cs typeface="Arial" panose="020B0604020202020204" pitchFamily="34" charset="0"/>
              </a:rPr>
              <a:t>between drought indices from models or satellites (1-10 km) and fields (0.5-1 ha area) or complex urban areas</a:t>
            </a:r>
          </a:p>
          <a:p>
            <a:pPr marL="285750" indent="-285750">
              <a:spcAft>
                <a:spcPts val="1200"/>
              </a:spcAft>
              <a:buFont typeface="Arial" panose="020B0604020202020204" pitchFamily="34" charset="0"/>
              <a:buChar char="•"/>
            </a:pPr>
            <a:r>
              <a:rPr lang="en-US" sz="2000" dirty="0">
                <a:solidFill>
                  <a:schemeClr val="tx1">
                    <a:lumMod val="75000"/>
                    <a:lumOff val="25000"/>
                  </a:schemeClr>
                </a:solidFill>
                <a:latin typeface="Aptos" panose="020B0004020202020204" pitchFamily="34" charset="0"/>
                <a:cs typeface="Arial" panose="020B0604020202020204" pitchFamily="34" charset="0"/>
              </a:rPr>
              <a:t>Leads to a disconnect between flood and drought monitoring and EW and impacts on the ground. </a:t>
            </a:r>
          </a:p>
          <a:p>
            <a:pPr marL="285750" indent="-285750">
              <a:spcAft>
                <a:spcPts val="1200"/>
              </a:spcAft>
              <a:buFont typeface="Arial" panose="020B0604020202020204" pitchFamily="34" charset="0"/>
              <a:buChar char="•"/>
            </a:pPr>
            <a:r>
              <a:rPr lang="en-US" sz="2000" dirty="0">
                <a:solidFill>
                  <a:schemeClr val="tx1">
                    <a:lumMod val="75000"/>
                    <a:lumOff val="25000"/>
                  </a:schemeClr>
                </a:solidFill>
                <a:latin typeface="Aptos" panose="020B0004020202020204" pitchFamily="34" charset="0"/>
                <a:cs typeface="Arial" panose="020B0604020202020204" pitchFamily="34" charset="0"/>
              </a:rPr>
              <a:t>This </a:t>
            </a:r>
            <a:r>
              <a:rPr lang="en-US" sz="2000" b="1" dirty="0">
                <a:solidFill>
                  <a:schemeClr val="tx1">
                    <a:lumMod val="75000"/>
                    <a:lumOff val="25000"/>
                  </a:schemeClr>
                </a:solidFill>
                <a:latin typeface="Aptos" panose="020B0004020202020204" pitchFamily="34" charset="0"/>
                <a:cs typeface="Arial" panose="020B0604020202020204" pitchFamily="34" charset="0"/>
              </a:rPr>
              <a:t>limits monitoring of local-scale flood and drought impacts</a:t>
            </a:r>
            <a:r>
              <a:rPr lang="en-US" sz="2000" dirty="0">
                <a:solidFill>
                  <a:schemeClr val="tx1">
                    <a:lumMod val="75000"/>
                    <a:lumOff val="25000"/>
                  </a:schemeClr>
                </a:solidFill>
                <a:latin typeface="Aptos" panose="020B0004020202020204" pitchFamily="34" charset="0"/>
                <a:cs typeface="Arial" panose="020B0604020202020204" pitchFamily="34" charset="0"/>
              </a:rPr>
              <a:t>, particularly for smallholder farming systems, and other high-complexity landscapes</a:t>
            </a:r>
          </a:p>
        </p:txBody>
      </p:sp>
      <p:sp>
        <p:nvSpPr>
          <p:cNvPr id="6" name="TextBox 5">
            <a:extLst>
              <a:ext uri="{FF2B5EF4-FFF2-40B4-BE49-F238E27FC236}">
                <a16:creationId xmlns:a16="http://schemas.microsoft.com/office/drawing/2014/main" id="{2595B6C6-C1E3-C141-B54A-B37936D793D7}"/>
              </a:ext>
            </a:extLst>
          </p:cNvPr>
          <p:cNvSpPr txBox="1"/>
          <p:nvPr/>
        </p:nvSpPr>
        <p:spPr>
          <a:xfrm>
            <a:off x="0" y="6548956"/>
            <a:ext cx="12192000" cy="307777"/>
          </a:xfrm>
          <a:prstGeom prst="rect">
            <a:avLst/>
          </a:prstGeom>
          <a:noFill/>
        </p:spPr>
        <p:txBody>
          <a:bodyPr wrap="square" rtlCol="0">
            <a:spAutoFit/>
          </a:bodyPr>
          <a:lstStyle/>
          <a:p>
            <a:r>
              <a:rPr lang="en-US" sz="1400" dirty="0" err="1">
                <a:latin typeface="Aptos" panose="020B0004020202020204" pitchFamily="34" charset="0"/>
                <a:cs typeface="Arial" panose="020B0604020202020204" pitchFamily="34" charset="0"/>
              </a:rPr>
              <a:t>Vergopolan</a:t>
            </a:r>
            <a:r>
              <a:rPr lang="en-US" sz="1400" dirty="0">
                <a:latin typeface="Aptos" panose="020B0004020202020204" pitchFamily="34" charset="0"/>
                <a:cs typeface="Arial" panose="020B0604020202020204" pitchFamily="34" charset="0"/>
              </a:rPr>
              <a:t> et al., HESSD, 2021; </a:t>
            </a:r>
            <a:r>
              <a:rPr lang="en-US" sz="1400" dirty="0" err="1">
                <a:latin typeface="Aptos" panose="020B0004020202020204" pitchFamily="34" charset="0"/>
                <a:cs typeface="Arial" panose="020B0604020202020204" pitchFamily="34" charset="0"/>
              </a:rPr>
              <a:t>Vergopolan</a:t>
            </a:r>
            <a:r>
              <a:rPr lang="en-US" sz="1400" dirty="0">
                <a:latin typeface="Aptos" panose="020B0004020202020204" pitchFamily="34" charset="0"/>
                <a:cs typeface="Arial" panose="020B0604020202020204" pitchFamily="34" charset="0"/>
              </a:rPr>
              <a:t> et al., in prep.</a:t>
            </a:r>
          </a:p>
        </p:txBody>
      </p:sp>
      <p:sp>
        <p:nvSpPr>
          <p:cNvPr id="7" name="Rectangle 6">
            <a:extLst>
              <a:ext uri="{FF2B5EF4-FFF2-40B4-BE49-F238E27FC236}">
                <a16:creationId xmlns:a16="http://schemas.microsoft.com/office/drawing/2014/main" id="{FCD6C217-53C2-9943-BEEA-DB9F3A9964CA}"/>
              </a:ext>
            </a:extLst>
          </p:cNvPr>
          <p:cNvSpPr/>
          <p:nvPr/>
        </p:nvSpPr>
        <p:spPr>
          <a:xfrm>
            <a:off x="316132" y="1780107"/>
            <a:ext cx="5564242" cy="646331"/>
          </a:xfrm>
          <a:prstGeom prst="rect">
            <a:avLst/>
          </a:prstGeom>
          <a:solidFill>
            <a:schemeClr val="bg1"/>
          </a:solidFill>
        </p:spPr>
        <p:txBody>
          <a:bodyPr wrap="square">
            <a:spAutoFit/>
          </a:bodyPr>
          <a:lstStyle/>
          <a:p>
            <a:pPr>
              <a:spcAft>
                <a:spcPts val="600"/>
              </a:spcAft>
            </a:pPr>
            <a:r>
              <a:rPr lang="en-US" dirty="0">
                <a:solidFill>
                  <a:schemeClr val="tx1">
                    <a:lumMod val="75000"/>
                    <a:lumOff val="25000"/>
                  </a:schemeClr>
                </a:solidFill>
                <a:latin typeface="Aptos" panose="020B0004020202020204" pitchFamily="34" charset="0"/>
                <a:cs typeface="Arial" panose="020B0604020202020204" pitchFamily="34" charset="0"/>
              </a:rPr>
              <a:t>Heterogeneity at smallholder farm scale drives variable flood and drought occurrence and impacts </a:t>
            </a:r>
          </a:p>
        </p:txBody>
      </p:sp>
    </p:spTree>
    <p:extLst>
      <p:ext uri="{BB962C8B-B14F-4D97-AF65-F5344CB8AC3E}">
        <p14:creationId xmlns:p14="http://schemas.microsoft.com/office/powerpoint/2010/main" val="124567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849C3-D70C-85ED-6C5A-F131457CEF39}"/>
              </a:ext>
            </a:extLst>
          </p:cNvPr>
          <p:cNvPicPr/>
          <p:nvPr/>
        </p:nvPicPr>
        <p:blipFill rotWithShape="1">
          <a:blip r:embed="rId2" cstate="print">
            <a:extLst>
              <a:ext uri="{28A0092B-C50C-407E-A947-70E740481C1C}">
                <a14:useLocalDpi xmlns:a14="http://schemas.microsoft.com/office/drawing/2010/main" val="0"/>
              </a:ext>
            </a:extLst>
          </a:blip>
          <a:srcRect t="5075" r="35748" b="56517"/>
          <a:stretch/>
        </p:blipFill>
        <p:spPr bwMode="auto">
          <a:xfrm>
            <a:off x="366606" y="1208457"/>
            <a:ext cx="11189848" cy="3948952"/>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C9B211DF-7C7F-B642-C1B9-BF9B14E1AD39}"/>
              </a:ext>
            </a:extLst>
          </p:cNvPr>
          <p:cNvSpPr txBox="1">
            <a:spLocks/>
          </p:cNvSpPr>
          <p:nvPr/>
        </p:nvSpPr>
        <p:spPr bwMode="auto">
          <a:xfrm>
            <a:off x="0" y="269894"/>
            <a:ext cx="12192000"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a:solidFill>
                  <a:sysClr val="windowText" lastClr="000000"/>
                </a:solidFill>
                <a:latin typeface="+mn-lt"/>
              </a:rPr>
              <a:t>A Solution: </a:t>
            </a:r>
            <a:r>
              <a:rPr lang="en-US" b="1" dirty="0" err="1">
                <a:solidFill>
                  <a:sysClr val="windowText" lastClr="000000"/>
                </a:solidFill>
                <a:latin typeface="+mn-lt"/>
              </a:rPr>
              <a:t>Hydroblocks</a:t>
            </a:r>
            <a:r>
              <a:rPr lang="en-US" b="1" dirty="0">
                <a:solidFill>
                  <a:sysClr val="windowText" lastClr="000000"/>
                </a:solidFill>
                <a:latin typeface="+mn-lt"/>
              </a:rPr>
              <a:t> high resolution hydrological model</a:t>
            </a:r>
          </a:p>
        </p:txBody>
      </p:sp>
      <p:sp>
        <p:nvSpPr>
          <p:cNvPr id="3" name="TextBox 2">
            <a:extLst>
              <a:ext uri="{FF2B5EF4-FFF2-40B4-BE49-F238E27FC236}">
                <a16:creationId xmlns:a16="http://schemas.microsoft.com/office/drawing/2014/main" id="{ED36D828-008C-A2F7-18DD-C257CB1D5E53}"/>
              </a:ext>
            </a:extLst>
          </p:cNvPr>
          <p:cNvSpPr txBox="1"/>
          <p:nvPr/>
        </p:nvSpPr>
        <p:spPr>
          <a:xfrm>
            <a:off x="174185" y="5017164"/>
            <a:ext cx="11843629" cy="1477328"/>
          </a:xfrm>
          <a:prstGeom prst="rect">
            <a:avLst/>
          </a:prstGeom>
          <a:noFill/>
        </p:spPr>
        <p:txBody>
          <a:bodyPr wrap="square" rtlCol="0">
            <a:spAutoFit/>
          </a:bodyPr>
          <a:lstStyle/>
          <a:p>
            <a:pPr marL="285750" indent="-285750">
              <a:buFont typeface="Arial" panose="020B0604020202020204" pitchFamily="34" charset="0"/>
              <a:buChar char="•"/>
            </a:pPr>
            <a:r>
              <a:rPr lang="en-US" dirty="0">
                <a:cs typeface="Arial" panose="020B0604020202020204" pitchFamily="34" charset="0"/>
              </a:rPr>
              <a:t>Modeling at high resolution of the field scale (10s meters) is impossible over large areas – computational/data limitations</a:t>
            </a:r>
          </a:p>
          <a:p>
            <a:pPr marL="285750" indent="-285750">
              <a:buFont typeface="Arial" panose="020B0604020202020204" pitchFamily="34" charset="0"/>
              <a:buChar char="•"/>
            </a:pPr>
            <a:r>
              <a:rPr lang="en-US" dirty="0">
                <a:cs typeface="Arial" panose="020B0604020202020204" pitchFamily="34" charset="0"/>
              </a:rPr>
              <a:t>Clustering of the landscape can address this challenge, by assuming that similar landscape areas behave the same hydrologically (Hydrological Response Units, HRU)</a:t>
            </a:r>
          </a:p>
          <a:p>
            <a:pPr marL="285750" indent="-285750">
              <a:buFont typeface="Arial" panose="020B0604020202020204" pitchFamily="34" charset="0"/>
              <a:buChar char="•"/>
            </a:pPr>
            <a:r>
              <a:rPr lang="en-US" dirty="0">
                <a:cs typeface="Arial" panose="020B0604020202020204" pitchFamily="34" charset="0"/>
              </a:rPr>
              <a:t>The model runs at the HRU scale and then projects the outputs to 10s meters scale based on the landscape data</a:t>
            </a:r>
          </a:p>
        </p:txBody>
      </p:sp>
    </p:spTree>
    <p:extLst>
      <p:ext uri="{BB962C8B-B14F-4D97-AF65-F5344CB8AC3E}">
        <p14:creationId xmlns:p14="http://schemas.microsoft.com/office/powerpoint/2010/main" val="7587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0F3304F-C625-48EE-2485-27848B7D96E8}"/>
              </a:ext>
            </a:extLst>
          </p:cNvPr>
          <p:cNvGrpSpPr/>
          <p:nvPr/>
        </p:nvGrpSpPr>
        <p:grpSpPr>
          <a:xfrm>
            <a:off x="1898685" y="601413"/>
            <a:ext cx="8634122" cy="6563006"/>
            <a:chOff x="2418657" y="1002486"/>
            <a:chExt cx="7084573" cy="5385156"/>
          </a:xfrm>
        </p:grpSpPr>
        <p:pic>
          <p:nvPicPr>
            <p:cNvPr id="3" name="Picture 2">
              <a:extLst>
                <a:ext uri="{FF2B5EF4-FFF2-40B4-BE49-F238E27FC236}">
                  <a16:creationId xmlns:a16="http://schemas.microsoft.com/office/drawing/2014/main" id="{697AC031-F2D8-8AD3-904E-74B8A370F820}"/>
                </a:ext>
              </a:extLst>
            </p:cNvPr>
            <p:cNvPicPr>
              <a:picLocks noChangeAspect="1"/>
            </p:cNvPicPr>
            <p:nvPr/>
          </p:nvPicPr>
          <p:blipFill rotWithShape="1">
            <a:blip r:embed="rId2"/>
            <a:srcRect l="36313"/>
            <a:stretch/>
          </p:blipFill>
          <p:spPr>
            <a:xfrm>
              <a:off x="5257800" y="1002486"/>
              <a:ext cx="4245430" cy="5385156"/>
            </a:xfrm>
            <a:prstGeom prst="rect">
              <a:avLst/>
            </a:prstGeom>
          </p:spPr>
        </p:pic>
        <p:grpSp>
          <p:nvGrpSpPr>
            <p:cNvPr id="5" name="Group 4">
              <a:extLst>
                <a:ext uri="{FF2B5EF4-FFF2-40B4-BE49-F238E27FC236}">
                  <a16:creationId xmlns:a16="http://schemas.microsoft.com/office/drawing/2014/main" id="{F436921E-9B68-D843-07F9-6D5B8E922D3A}"/>
                </a:ext>
              </a:extLst>
            </p:cNvPr>
            <p:cNvGrpSpPr/>
            <p:nvPr/>
          </p:nvGrpSpPr>
          <p:grpSpPr>
            <a:xfrm>
              <a:off x="2418657" y="1752084"/>
              <a:ext cx="2839143" cy="3126601"/>
              <a:chOff x="1768287" y="1628775"/>
              <a:chExt cx="2839143" cy="3126601"/>
            </a:xfrm>
          </p:grpSpPr>
          <p:pic>
            <p:nvPicPr>
              <p:cNvPr id="2" name="Picture 1">
                <a:extLst>
                  <a:ext uri="{FF2B5EF4-FFF2-40B4-BE49-F238E27FC236}">
                    <a16:creationId xmlns:a16="http://schemas.microsoft.com/office/drawing/2014/main" id="{69261F90-EA45-4BD3-6E72-4C6B9DD1EDE9}"/>
                  </a:ext>
                </a:extLst>
              </p:cNvPr>
              <p:cNvPicPr>
                <a:picLocks noChangeAspect="1"/>
              </p:cNvPicPr>
              <p:nvPr/>
            </p:nvPicPr>
            <p:blipFill rotWithShape="1">
              <a:blip r:embed="rId2"/>
              <a:srcRect t="41940" r="63402"/>
              <a:stretch/>
            </p:blipFill>
            <p:spPr>
              <a:xfrm>
                <a:off x="1768287" y="1628775"/>
                <a:ext cx="2439679" cy="3126601"/>
              </a:xfrm>
              <a:prstGeom prst="rect">
                <a:avLst/>
              </a:prstGeom>
            </p:spPr>
          </p:pic>
          <p:sp>
            <p:nvSpPr>
              <p:cNvPr id="4" name="Rectangle 3">
                <a:extLst>
                  <a:ext uri="{FF2B5EF4-FFF2-40B4-BE49-F238E27FC236}">
                    <a16:creationId xmlns:a16="http://schemas.microsoft.com/office/drawing/2014/main" id="{30CC834A-AEDE-A6D3-010B-E81E5C0A14E8}"/>
                  </a:ext>
                </a:extLst>
              </p:cNvPr>
              <p:cNvSpPr/>
              <p:nvPr/>
            </p:nvSpPr>
            <p:spPr>
              <a:xfrm>
                <a:off x="3757962" y="1636209"/>
                <a:ext cx="849468" cy="917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grpSp>
        <p:sp>
          <p:nvSpPr>
            <p:cNvPr id="8" name="Right Arrow 7">
              <a:extLst>
                <a:ext uri="{FF2B5EF4-FFF2-40B4-BE49-F238E27FC236}">
                  <a16:creationId xmlns:a16="http://schemas.microsoft.com/office/drawing/2014/main" id="{2E446464-03ED-91EE-64DD-94DFFAC8BF97}"/>
                </a:ext>
              </a:extLst>
            </p:cNvPr>
            <p:cNvSpPr/>
            <p:nvPr/>
          </p:nvSpPr>
          <p:spPr>
            <a:xfrm>
              <a:off x="4789800" y="2960914"/>
              <a:ext cx="468000" cy="288000"/>
            </a:xfrm>
            <a:prstGeom prst="rightArrow">
              <a:avLst>
                <a:gd name="adj1" fmla="val 50000"/>
                <a:gd name="adj2" fmla="val 645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1" name="Right Arrow 10">
              <a:extLst>
                <a:ext uri="{FF2B5EF4-FFF2-40B4-BE49-F238E27FC236}">
                  <a16:creationId xmlns:a16="http://schemas.microsoft.com/office/drawing/2014/main" id="{13B11E94-9CE2-5022-0E23-33F47FB4051F}"/>
                </a:ext>
              </a:extLst>
            </p:cNvPr>
            <p:cNvSpPr/>
            <p:nvPr/>
          </p:nvSpPr>
          <p:spPr>
            <a:xfrm>
              <a:off x="6861416" y="2960914"/>
              <a:ext cx="468000" cy="288000"/>
            </a:xfrm>
            <a:prstGeom prst="rightArrow">
              <a:avLst>
                <a:gd name="adj1" fmla="val 50000"/>
                <a:gd name="adj2" fmla="val 6459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grpSp>
      <p:sp>
        <p:nvSpPr>
          <p:cNvPr id="7" name="TextBox 6">
            <a:extLst>
              <a:ext uri="{FF2B5EF4-FFF2-40B4-BE49-F238E27FC236}">
                <a16:creationId xmlns:a16="http://schemas.microsoft.com/office/drawing/2014/main" id="{55E84BED-4E19-A3A1-F496-9211D0A4557E}"/>
              </a:ext>
            </a:extLst>
          </p:cNvPr>
          <p:cNvSpPr txBox="1"/>
          <p:nvPr/>
        </p:nvSpPr>
        <p:spPr>
          <a:xfrm>
            <a:off x="-1" y="6346016"/>
            <a:ext cx="10121031" cy="523220"/>
          </a:xfrm>
          <a:prstGeom prst="rect">
            <a:avLst/>
          </a:prstGeom>
          <a:noFill/>
        </p:spPr>
        <p:txBody>
          <a:bodyPr wrap="square" rtlCol="0">
            <a:spAutoFit/>
          </a:bodyPr>
          <a:lstStyle/>
          <a:p>
            <a:r>
              <a:rPr lang="en-GB" sz="1400" dirty="0">
                <a:latin typeface="Aptos" panose="020B0004020202020204" pitchFamily="34" charset="0"/>
              </a:rPr>
              <a:t>Chaney, et al., 2018: Harnessing big data to rethink land heterogeneity in Earth system models, </a:t>
            </a:r>
            <a:r>
              <a:rPr lang="en-GB" sz="1400" dirty="0" err="1">
                <a:latin typeface="Aptos" panose="020B0004020202020204" pitchFamily="34" charset="0"/>
              </a:rPr>
              <a:t>Hydrol</a:t>
            </a:r>
            <a:r>
              <a:rPr lang="en-GB" sz="1400" dirty="0">
                <a:latin typeface="Aptos" panose="020B0004020202020204" pitchFamily="34" charset="0"/>
              </a:rPr>
              <a:t>. Earth Syst. Sci., 22, 3311–3330, https://</a:t>
            </a:r>
            <a:r>
              <a:rPr lang="en-GB" sz="1400" dirty="0" err="1">
                <a:latin typeface="Aptos" panose="020B0004020202020204" pitchFamily="34" charset="0"/>
              </a:rPr>
              <a:t>doi.org</a:t>
            </a:r>
            <a:r>
              <a:rPr lang="en-GB" sz="1400" dirty="0">
                <a:latin typeface="Aptos" panose="020B0004020202020204" pitchFamily="34" charset="0"/>
              </a:rPr>
              <a:t>/10.5194/hess-22-3311-2018</a:t>
            </a:r>
          </a:p>
        </p:txBody>
      </p:sp>
      <p:sp>
        <p:nvSpPr>
          <p:cNvPr id="9" name="Title 1">
            <a:extLst>
              <a:ext uri="{FF2B5EF4-FFF2-40B4-BE49-F238E27FC236}">
                <a16:creationId xmlns:a16="http://schemas.microsoft.com/office/drawing/2014/main" id="{9E8B54E2-FB93-645C-DF8F-CFFEB88D8C8F}"/>
              </a:ext>
            </a:extLst>
          </p:cNvPr>
          <p:cNvSpPr txBox="1">
            <a:spLocks/>
          </p:cNvSpPr>
          <p:nvPr/>
        </p:nvSpPr>
        <p:spPr bwMode="auto">
          <a:xfrm>
            <a:off x="121024" y="309026"/>
            <a:ext cx="11873752" cy="1077218"/>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dirty="0">
                <a:solidFill>
                  <a:sysClr val="windowText" lastClr="000000"/>
                </a:solidFill>
                <a:latin typeface="Aptos" panose="020B0004020202020204" pitchFamily="34" charset="0"/>
              </a:rPr>
              <a:t>Clustering the landscape to increase computational efficiency by using the repeating patterns of the landscape</a:t>
            </a:r>
          </a:p>
        </p:txBody>
      </p:sp>
    </p:spTree>
    <p:extLst>
      <p:ext uri="{BB962C8B-B14F-4D97-AF65-F5344CB8AC3E}">
        <p14:creationId xmlns:p14="http://schemas.microsoft.com/office/powerpoint/2010/main" val="80889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6D7870-198A-C043-878A-5A21034F4CDC}"/>
              </a:ext>
            </a:extLst>
          </p:cNvPr>
          <p:cNvSpPr txBox="1"/>
          <p:nvPr/>
        </p:nvSpPr>
        <p:spPr>
          <a:xfrm>
            <a:off x="0" y="146304"/>
            <a:ext cx="12417552" cy="1077218"/>
          </a:xfrm>
          <a:prstGeom prst="rect">
            <a:avLst/>
          </a:prstGeom>
          <a:noFill/>
        </p:spPr>
        <p:txBody>
          <a:bodyPr wrap="square" rtlCol="0">
            <a:spAutoFit/>
          </a:bodyPr>
          <a:lstStyle/>
          <a:p>
            <a:pPr algn="ctr"/>
            <a:r>
              <a:rPr lang="en-US" sz="3200" b="1" dirty="0">
                <a:cs typeface="Arial" panose="020B0604020202020204" pitchFamily="34" charset="0"/>
              </a:rPr>
              <a:t>First Demonstration of </a:t>
            </a:r>
            <a:r>
              <a:rPr lang="en-US" sz="3200" b="1" dirty="0" err="1">
                <a:cs typeface="Arial" panose="020B0604020202020204" pitchFamily="34" charset="0"/>
              </a:rPr>
              <a:t>Hydroblocks</a:t>
            </a:r>
            <a:r>
              <a:rPr lang="en-US" sz="3200" b="1" dirty="0">
                <a:cs typeface="Arial" panose="020B0604020202020204" pitchFamily="34" charset="0"/>
              </a:rPr>
              <a:t> for the US</a:t>
            </a:r>
          </a:p>
          <a:p>
            <a:pPr algn="ctr"/>
            <a:r>
              <a:rPr lang="en-US" sz="3200" b="1" dirty="0">
                <a:cs typeface="Arial" panose="020B0604020202020204" pitchFamily="34" charset="0"/>
              </a:rPr>
              <a:t>- merged with satellite soil moisture data</a:t>
            </a:r>
          </a:p>
        </p:txBody>
      </p:sp>
      <p:pic>
        <p:nvPicPr>
          <p:cNvPr id="14" name="Picture 13" descr="A satellite view of the earth&#10;&#10;Description automatically generated with medium confidence">
            <a:extLst>
              <a:ext uri="{FF2B5EF4-FFF2-40B4-BE49-F238E27FC236}">
                <a16:creationId xmlns:a16="http://schemas.microsoft.com/office/drawing/2014/main" id="{E551A61A-6D43-6844-8DF6-B01D69A276B2}"/>
              </a:ext>
            </a:extLst>
          </p:cNvPr>
          <p:cNvPicPr>
            <a:picLocks noChangeAspect="1"/>
          </p:cNvPicPr>
          <p:nvPr/>
        </p:nvPicPr>
        <p:blipFill>
          <a:blip r:embed="rId2"/>
          <a:stretch>
            <a:fillRect/>
          </a:stretch>
        </p:blipFill>
        <p:spPr>
          <a:xfrm>
            <a:off x="113163" y="1512720"/>
            <a:ext cx="5002177" cy="272252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F8CEE8D-1EB2-F142-8811-C9D02251C69A}"/>
              </a:ext>
            </a:extLst>
          </p:cNvPr>
          <p:cNvPicPr>
            <a:picLocks noChangeAspect="1"/>
          </p:cNvPicPr>
          <p:nvPr/>
        </p:nvPicPr>
        <p:blipFill>
          <a:blip r:embed="rId3"/>
          <a:stretch>
            <a:fillRect/>
          </a:stretch>
        </p:blipFill>
        <p:spPr>
          <a:xfrm>
            <a:off x="3713294" y="2851073"/>
            <a:ext cx="4306956" cy="2737791"/>
          </a:xfrm>
          <a:prstGeom prst="rect">
            <a:avLst/>
          </a:prstGeom>
        </p:spPr>
      </p:pic>
      <p:pic>
        <p:nvPicPr>
          <p:cNvPr id="6" name="Picture 5" descr="A picture containing text, swimming, ocean floor&#10;&#10;Description automatically generated">
            <a:extLst>
              <a:ext uri="{FF2B5EF4-FFF2-40B4-BE49-F238E27FC236}">
                <a16:creationId xmlns:a16="http://schemas.microsoft.com/office/drawing/2014/main" id="{DB955D23-4531-D446-BC7B-0F9C342F625F}"/>
              </a:ext>
            </a:extLst>
          </p:cNvPr>
          <p:cNvPicPr>
            <a:picLocks noChangeAspect="1"/>
          </p:cNvPicPr>
          <p:nvPr/>
        </p:nvPicPr>
        <p:blipFill>
          <a:blip r:embed="rId4"/>
          <a:stretch>
            <a:fillRect/>
          </a:stretch>
        </p:blipFill>
        <p:spPr>
          <a:xfrm>
            <a:off x="7803921" y="3927723"/>
            <a:ext cx="4274916" cy="2722520"/>
          </a:xfrm>
          <a:prstGeom prst="rect">
            <a:avLst/>
          </a:prstGeom>
        </p:spPr>
      </p:pic>
      <p:cxnSp>
        <p:nvCxnSpPr>
          <p:cNvPr id="13" name="Straight Connector 12">
            <a:extLst>
              <a:ext uri="{FF2B5EF4-FFF2-40B4-BE49-F238E27FC236}">
                <a16:creationId xmlns:a16="http://schemas.microsoft.com/office/drawing/2014/main" id="{557D13A7-0169-DA4A-A661-256C3B6029F2}"/>
              </a:ext>
            </a:extLst>
          </p:cNvPr>
          <p:cNvCxnSpPr>
            <a:cxnSpLocks/>
          </p:cNvCxnSpPr>
          <p:nvPr/>
        </p:nvCxnSpPr>
        <p:spPr>
          <a:xfrm flipV="1">
            <a:off x="2614251" y="2873981"/>
            <a:ext cx="1099043" cy="173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412DB0-EF22-AB42-8C43-3671790509F3}"/>
              </a:ext>
            </a:extLst>
          </p:cNvPr>
          <p:cNvCxnSpPr>
            <a:cxnSpLocks/>
          </p:cNvCxnSpPr>
          <p:nvPr/>
        </p:nvCxnSpPr>
        <p:spPr>
          <a:xfrm>
            <a:off x="2614251" y="3764147"/>
            <a:ext cx="1099043" cy="180944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A96A0E1-5804-7049-916F-43617BD9DD9C}"/>
              </a:ext>
            </a:extLst>
          </p:cNvPr>
          <p:cNvCxnSpPr>
            <a:cxnSpLocks/>
          </p:cNvCxnSpPr>
          <p:nvPr/>
        </p:nvCxnSpPr>
        <p:spPr>
          <a:xfrm>
            <a:off x="2614251" y="3047452"/>
            <a:ext cx="0" cy="71669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890E7A-B296-5745-9D2F-AF737CB101F7}"/>
              </a:ext>
            </a:extLst>
          </p:cNvPr>
          <p:cNvCxnSpPr>
            <a:cxnSpLocks/>
          </p:cNvCxnSpPr>
          <p:nvPr/>
        </p:nvCxnSpPr>
        <p:spPr>
          <a:xfrm>
            <a:off x="5983569" y="4394623"/>
            <a:ext cx="1820352" cy="224034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89E9BA-8C58-0B4D-B576-E3CE1813E499}"/>
              </a:ext>
            </a:extLst>
          </p:cNvPr>
          <p:cNvCxnSpPr>
            <a:cxnSpLocks/>
          </p:cNvCxnSpPr>
          <p:nvPr/>
        </p:nvCxnSpPr>
        <p:spPr>
          <a:xfrm flipV="1">
            <a:off x="5983569" y="3927724"/>
            <a:ext cx="1820352" cy="1024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C2B614-0242-A94A-A961-A193CDE25BFD}"/>
              </a:ext>
            </a:extLst>
          </p:cNvPr>
          <p:cNvCxnSpPr>
            <a:cxnSpLocks/>
          </p:cNvCxnSpPr>
          <p:nvPr/>
        </p:nvCxnSpPr>
        <p:spPr>
          <a:xfrm>
            <a:off x="5983569" y="4025291"/>
            <a:ext cx="0" cy="36933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A3E10C5-4CC9-AC4D-9A9E-8CF296BDC081}"/>
              </a:ext>
            </a:extLst>
          </p:cNvPr>
          <p:cNvSpPr/>
          <p:nvPr/>
        </p:nvSpPr>
        <p:spPr>
          <a:xfrm>
            <a:off x="5335853" y="1494272"/>
            <a:ext cx="6880531" cy="923330"/>
          </a:xfrm>
          <a:prstGeom prst="rect">
            <a:avLst/>
          </a:prstGeom>
        </p:spPr>
        <p:txBody>
          <a:bodyPr wrap="square">
            <a:spAutoFit/>
          </a:bodyPr>
          <a:lstStyle/>
          <a:p>
            <a:pPr>
              <a:spcAft>
                <a:spcPts val="600"/>
              </a:spcAft>
            </a:pPr>
            <a:r>
              <a:rPr lang="en-US" dirty="0">
                <a:solidFill>
                  <a:schemeClr val="tx1">
                    <a:lumMod val="75000"/>
                    <a:lumOff val="25000"/>
                  </a:schemeClr>
                </a:solidFill>
                <a:cs typeface="Arial" panose="020B0604020202020204" pitchFamily="34" charset="0"/>
              </a:rPr>
              <a:t>Combining </a:t>
            </a:r>
            <a:r>
              <a:rPr lang="en-US" dirty="0" err="1">
                <a:solidFill>
                  <a:schemeClr val="tx1">
                    <a:lumMod val="75000"/>
                    <a:lumOff val="25000"/>
                  </a:schemeClr>
                </a:solidFill>
                <a:cs typeface="Arial" panose="020B0604020202020204" pitchFamily="34" charset="0"/>
              </a:rPr>
              <a:t>HydroBlocks</a:t>
            </a:r>
            <a:r>
              <a:rPr lang="en-US" dirty="0">
                <a:solidFill>
                  <a:schemeClr val="tx1">
                    <a:lumMod val="75000"/>
                    <a:lumOff val="25000"/>
                  </a:schemeClr>
                </a:solidFill>
                <a:cs typeface="Arial" panose="020B0604020202020204" pitchFamily="34" charset="0"/>
              </a:rPr>
              <a:t> “hyper-resolution” model with SMAP satellite retrievals to estimate surface soil moisture across the US at </a:t>
            </a:r>
            <a:r>
              <a:rPr lang="en-US" b="1" dirty="0">
                <a:solidFill>
                  <a:schemeClr val="tx1">
                    <a:lumMod val="75000"/>
                    <a:lumOff val="25000"/>
                  </a:schemeClr>
                </a:solidFill>
                <a:cs typeface="Arial" panose="020B0604020202020204" pitchFamily="34" charset="0"/>
              </a:rPr>
              <a:t>30m resolution</a:t>
            </a:r>
          </a:p>
        </p:txBody>
      </p:sp>
      <p:sp>
        <p:nvSpPr>
          <p:cNvPr id="34" name="TextBox 33">
            <a:extLst>
              <a:ext uri="{FF2B5EF4-FFF2-40B4-BE49-F238E27FC236}">
                <a16:creationId xmlns:a16="http://schemas.microsoft.com/office/drawing/2014/main" id="{3021014C-57D6-5248-B22C-A481B3141AE0}"/>
              </a:ext>
            </a:extLst>
          </p:cNvPr>
          <p:cNvSpPr txBox="1"/>
          <p:nvPr/>
        </p:nvSpPr>
        <p:spPr>
          <a:xfrm>
            <a:off x="0" y="6548956"/>
            <a:ext cx="12192000" cy="307777"/>
          </a:xfrm>
          <a:prstGeom prst="rect">
            <a:avLst/>
          </a:prstGeom>
          <a:noFill/>
        </p:spPr>
        <p:txBody>
          <a:bodyPr wrap="square" rtlCol="0">
            <a:spAutoFit/>
          </a:bodyPr>
          <a:lstStyle/>
          <a:p>
            <a:r>
              <a:rPr lang="en-US" sz="1400" dirty="0" err="1">
                <a:cs typeface="Arial" panose="020B0604020202020204" pitchFamily="34" charset="0"/>
              </a:rPr>
              <a:t>Vergopolan</a:t>
            </a:r>
            <a:r>
              <a:rPr lang="en-US" sz="1400" dirty="0">
                <a:cs typeface="Arial" panose="020B0604020202020204" pitchFamily="34" charset="0"/>
              </a:rPr>
              <a:t> et al., HESSD, 2021; </a:t>
            </a:r>
            <a:r>
              <a:rPr lang="en-US" sz="1400" dirty="0" err="1">
                <a:cs typeface="Arial" panose="020B0604020202020204" pitchFamily="34" charset="0"/>
              </a:rPr>
              <a:t>Vergopolan</a:t>
            </a:r>
            <a:r>
              <a:rPr lang="en-US" sz="1400" dirty="0">
                <a:cs typeface="Arial" panose="020B0604020202020204" pitchFamily="34" charset="0"/>
              </a:rPr>
              <a:t> et al., 2021.</a:t>
            </a:r>
          </a:p>
        </p:txBody>
      </p:sp>
      <p:pic>
        <p:nvPicPr>
          <p:cNvPr id="4" name="Picture 3" descr="A picture containing polygon&#10;&#10;Description automatically generated">
            <a:extLst>
              <a:ext uri="{FF2B5EF4-FFF2-40B4-BE49-F238E27FC236}">
                <a16:creationId xmlns:a16="http://schemas.microsoft.com/office/drawing/2014/main" id="{14773386-74D9-804B-9112-840CF7D032CC}"/>
              </a:ext>
            </a:extLst>
          </p:cNvPr>
          <p:cNvPicPr>
            <a:picLocks noChangeAspect="1"/>
          </p:cNvPicPr>
          <p:nvPr/>
        </p:nvPicPr>
        <p:blipFill>
          <a:blip r:embed="rId5"/>
          <a:stretch>
            <a:fillRect/>
          </a:stretch>
        </p:blipFill>
        <p:spPr>
          <a:xfrm>
            <a:off x="8798427" y="2252122"/>
            <a:ext cx="3159420" cy="141735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2178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6593B-F256-9787-F94D-385765315ADC}"/>
              </a:ext>
            </a:extLst>
          </p:cNvPr>
          <p:cNvPicPr>
            <a:picLocks noChangeAspect="1"/>
          </p:cNvPicPr>
          <p:nvPr/>
        </p:nvPicPr>
        <p:blipFill rotWithShape="1">
          <a:blip r:embed="rId2">
            <a:extLst>
              <a:ext uri="{28A0092B-C50C-407E-A947-70E740481C1C}">
                <a14:useLocalDpi xmlns:a14="http://schemas.microsoft.com/office/drawing/2010/main" val="0"/>
              </a:ext>
            </a:extLst>
          </a:blip>
          <a:srcRect l="16252" t="3901" r="15633" b="9736"/>
          <a:stretch/>
        </p:blipFill>
        <p:spPr bwMode="auto">
          <a:xfrm>
            <a:off x="160473" y="709203"/>
            <a:ext cx="7971279" cy="568538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504B5D79-3363-9E4F-5961-6A1500316E08}"/>
              </a:ext>
            </a:extLst>
          </p:cNvPr>
          <p:cNvSpPr txBox="1"/>
          <p:nvPr/>
        </p:nvSpPr>
        <p:spPr>
          <a:xfrm>
            <a:off x="7935685" y="822098"/>
            <a:ext cx="4095841" cy="3416320"/>
          </a:xfrm>
          <a:prstGeom prst="rect">
            <a:avLst/>
          </a:prstGeom>
          <a:noFill/>
        </p:spPr>
        <p:txBody>
          <a:bodyPr wrap="square">
            <a:spAutoFit/>
          </a:bodyPr>
          <a:lstStyle/>
          <a:p>
            <a:pPr marR="2540" algn="just"/>
            <a:r>
              <a:rPr lang="en-US" sz="1800" dirty="0">
                <a:effectLst/>
                <a:latin typeface="Aptos" panose="020B0004020202020204" pitchFamily="34" charset="0"/>
                <a:ea typeface="EB Garamond" pitchFamily="2" charset="0"/>
              </a:rPr>
              <a:t>Maps of 100m land cover, 30m elevation, and 250m soil properties and sub-basins that are used to cluster the landscape into HRUs for the </a:t>
            </a:r>
            <a:r>
              <a:rPr lang="en-US" sz="1800" dirty="0" err="1">
                <a:effectLst/>
                <a:latin typeface="Aptos" panose="020B0004020202020204" pitchFamily="34" charset="0"/>
                <a:ea typeface="EB Garamond" pitchFamily="2" charset="0"/>
              </a:rPr>
              <a:t>Hydroblocks</a:t>
            </a:r>
            <a:r>
              <a:rPr lang="en-US" sz="1800" dirty="0">
                <a:effectLst/>
                <a:latin typeface="Aptos" panose="020B0004020202020204" pitchFamily="34" charset="0"/>
                <a:ea typeface="EB Garamond" pitchFamily="2" charset="0"/>
              </a:rPr>
              <a:t> model. </a:t>
            </a:r>
          </a:p>
          <a:p>
            <a:pPr marR="2540" algn="just"/>
            <a:endParaRPr lang="en-US" dirty="0">
              <a:latin typeface="Aptos" panose="020B0004020202020204" pitchFamily="34" charset="0"/>
              <a:ea typeface="EB Garamond" pitchFamily="2" charset="0"/>
            </a:endParaRPr>
          </a:p>
          <a:p>
            <a:pPr marR="2540" algn="just"/>
            <a:r>
              <a:rPr lang="en-US" sz="1800" dirty="0">
                <a:effectLst/>
                <a:latin typeface="Aptos" panose="020B0004020202020204" pitchFamily="34" charset="0"/>
                <a:ea typeface="EB Garamond" pitchFamily="2" charset="0"/>
              </a:rPr>
              <a:t>The hydrology is expected to respond in a uniform way within each HRU.</a:t>
            </a:r>
          </a:p>
          <a:p>
            <a:pPr marR="2540" algn="just"/>
            <a:endParaRPr lang="en-US" dirty="0">
              <a:latin typeface="Aptos" panose="020B0004020202020204" pitchFamily="34" charset="0"/>
              <a:ea typeface="EB Garamond" pitchFamily="2" charset="0"/>
            </a:endParaRPr>
          </a:p>
          <a:p>
            <a:pPr marR="2540" algn="just"/>
            <a:r>
              <a:rPr lang="en-US" sz="1800" dirty="0">
                <a:effectLst/>
                <a:latin typeface="Aptos" panose="020B0004020202020204" pitchFamily="34" charset="0"/>
                <a:ea typeface="EB Garamond" pitchFamily="2" charset="0"/>
              </a:rPr>
              <a:t>The HRUs form the computational units of the </a:t>
            </a:r>
            <a:r>
              <a:rPr lang="en-US" sz="1800" dirty="0" err="1">
                <a:effectLst/>
                <a:latin typeface="Aptos" panose="020B0004020202020204" pitchFamily="34" charset="0"/>
                <a:ea typeface="EB Garamond" pitchFamily="2" charset="0"/>
              </a:rPr>
              <a:t>Hydroblocks</a:t>
            </a:r>
            <a:r>
              <a:rPr lang="en-US" sz="1800" dirty="0">
                <a:effectLst/>
                <a:latin typeface="Aptos" panose="020B0004020202020204" pitchFamily="34" charset="0"/>
                <a:ea typeface="EB Garamond" pitchFamily="2" charset="0"/>
              </a:rPr>
              <a:t> model. </a:t>
            </a:r>
          </a:p>
          <a:p>
            <a:pPr marR="2540" algn="just"/>
            <a:endParaRPr lang="en-GB" sz="1800" dirty="0">
              <a:effectLst/>
              <a:latin typeface="Aptos" panose="020B0004020202020204" pitchFamily="34" charset="0"/>
              <a:ea typeface="Arial" panose="020B0604020202020204" pitchFamily="34" charset="0"/>
            </a:endParaRPr>
          </a:p>
        </p:txBody>
      </p:sp>
      <p:sp>
        <p:nvSpPr>
          <p:cNvPr id="7" name="Title 1">
            <a:extLst>
              <a:ext uri="{FF2B5EF4-FFF2-40B4-BE49-F238E27FC236}">
                <a16:creationId xmlns:a16="http://schemas.microsoft.com/office/drawing/2014/main" id="{FFBCEB19-6DF4-97BD-9DAD-C93487E92F58}"/>
              </a:ext>
            </a:extLst>
          </p:cNvPr>
          <p:cNvSpPr txBox="1">
            <a:spLocks/>
          </p:cNvSpPr>
          <p:nvPr/>
        </p:nvSpPr>
        <p:spPr bwMode="auto">
          <a:xfrm>
            <a:off x="624590" y="134854"/>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err="1">
                <a:solidFill>
                  <a:sysClr val="windowText" lastClr="000000"/>
                </a:solidFill>
                <a:latin typeface="Aptos" panose="020B0004020202020204" pitchFamily="34" charset="0"/>
              </a:rPr>
              <a:t>Hydroblocks</a:t>
            </a:r>
            <a:r>
              <a:rPr lang="en-US" b="1" dirty="0">
                <a:solidFill>
                  <a:sysClr val="windowText" lastClr="000000"/>
                </a:solidFill>
                <a:latin typeface="Aptos" panose="020B0004020202020204" pitchFamily="34" charset="0"/>
              </a:rPr>
              <a:t> Clustering Approach for the </a:t>
            </a:r>
            <a:r>
              <a:rPr lang="en-US" b="1" dirty="0" err="1">
                <a:solidFill>
                  <a:sysClr val="windowText" lastClr="000000"/>
                </a:solidFill>
                <a:latin typeface="Aptos" panose="020B0004020202020204" pitchFamily="34" charset="0"/>
              </a:rPr>
              <a:t>BuPuSa</a:t>
            </a:r>
            <a:endParaRPr lang="en-US" b="1" dirty="0">
              <a:solidFill>
                <a:sysClr val="windowText" lastClr="000000"/>
              </a:solidFill>
              <a:latin typeface="Aptos" panose="020B0004020202020204" pitchFamily="34" charset="0"/>
            </a:endParaRPr>
          </a:p>
        </p:txBody>
      </p:sp>
      <p:sp>
        <p:nvSpPr>
          <p:cNvPr id="10" name="TextBox 9">
            <a:extLst>
              <a:ext uri="{FF2B5EF4-FFF2-40B4-BE49-F238E27FC236}">
                <a16:creationId xmlns:a16="http://schemas.microsoft.com/office/drawing/2014/main" id="{EAE95245-08A7-E4FD-E1F4-7F16DFD8A04B}"/>
              </a:ext>
            </a:extLst>
          </p:cNvPr>
          <p:cNvSpPr txBox="1"/>
          <p:nvPr/>
        </p:nvSpPr>
        <p:spPr>
          <a:xfrm>
            <a:off x="4225001" y="2989107"/>
            <a:ext cx="3623597" cy="461665"/>
          </a:xfrm>
          <a:prstGeom prst="rect">
            <a:avLst/>
          </a:prstGeom>
          <a:solidFill>
            <a:schemeClr val="bg1"/>
          </a:solidFill>
        </p:spPr>
        <p:txBody>
          <a:bodyPr wrap="square">
            <a:spAutoFit/>
          </a:bodyPr>
          <a:lstStyle/>
          <a:p>
            <a:r>
              <a:rPr lang="en-US" sz="1200" dirty="0">
                <a:effectLst/>
                <a:latin typeface="Aptos" panose="020B0004020202020204" pitchFamily="34" charset="0"/>
                <a:ea typeface="EB Garamond" pitchFamily="2" charset="0"/>
              </a:rPr>
              <a:t>Elevation - Copernicus 30m Global Digital Elevation Model</a:t>
            </a:r>
          </a:p>
        </p:txBody>
      </p:sp>
      <p:sp>
        <p:nvSpPr>
          <p:cNvPr id="12" name="TextBox 11">
            <a:extLst>
              <a:ext uri="{FF2B5EF4-FFF2-40B4-BE49-F238E27FC236}">
                <a16:creationId xmlns:a16="http://schemas.microsoft.com/office/drawing/2014/main" id="{E82078F3-5B68-356E-39E0-1DE65209566A}"/>
              </a:ext>
            </a:extLst>
          </p:cNvPr>
          <p:cNvSpPr txBox="1"/>
          <p:nvPr/>
        </p:nvSpPr>
        <p:spPr>
          <a:xfrm>
            <a:off x="468864" y="2999993"/>
            <a:ext cx="3447746" cy="461665"/>
          </a:xfrm>
          <a:prstGeom prst="rect">
            <a:avLst/>
          </a:prstGeom>
          <a:solidFill>
            <a:schemeClr val="bg1"/>
          </a:solidFill>
        </p:spPr>
        <p:txBody>
          <a:bodyPr wrap="square">
            <a:spAutoFit/>
          </a:bodyPr>
          <a:lstStyle/>
          <a:p>
            <a:r>
              <a:rPr lang="en-US" sz="1200" dirty="0">
                <a:latin typeface="Aptos" panose="020B0004020202020204" pitchFamily="34" charset="0"/>
                <a:ea typeface="EB Garamond" pitchFamily="2" charset="0"/>
              </a:rPr>
              <a:t>L</a:t>
            </a:r>
            <a:r>
              <a:rPr lang="en-US" sz="1200" dirty="0">
                <a:effectLst/>
                <a:latin typeface="Aptos" panose="020B0004020202020204" pitchFamily="34" charset="0"/>
                <a:ea typeface="EB Garamond" pitchFamily="2" charset="0"/>
              </a:rPr>
              <a:t>and cover - Copernicus 100m V3.0.1 based on PROBA-V satellite observations</a:t>
            </a:r>
            <a:endParaRPr lang="en-US" sz="1200" dirty="0">
              <a:latin typeface="Aptos" panose="020B0004020202020204" pitchFamily="34" charset="0"/>
            </a:endParaRPr>
          </a:p>
        </p:txBody>
      </p:sp>
      <p:sp>
        <p:nvSpPr>
          <p:cNvPr id="14" name="TextBox 13">
            <a:extLst>
              <a:ext uri="{FF2B5EF4-FFF2-40B4-BE49-F238E27FC236}">
                <a16:creationId xmlns:a16="http://schemas.microsoft.com/office/drawing/2014/main" id="{F5964880-707B-B97D-3BF1-70C1756CDD25}"/>
              </a:ext>
            </a:extLst>
          </p:cNvPr>
          <p:cNvSpPr txBox="1"/>
          <p:nvPr/>
        </p:nvSpPr>
        <p:spPr>
          <a:xfrm>
            <a:off x="397329" y="5930913"/>
            <a:ext cx="2884714" cy="276999"/>
          </a:xfrm>
          <a:prstGeom prst="rect">
            <a:avLst/>
          </a:prstGeom>
          <a:solidFill>
            <a:schemeClr val="bg1"/>
          </a:solidFill>
        </p:spPr>
        <p:txBody>
          <a:bodyPr wrap="square">
            <a:spAutoFit/>
          </a:bodyPr>
          <a:lstStyle/>
          <a:p>
            <a:r>
              <a:rPr lang="en-US" sz="1200" dirty="0">
                <a:latin typeface="Aptos" panose="020B0004020202020204" pitchFamily="34" charset="0"/>
                <a:ea typeface="EB Garamond" pitchFamily="2" charset="0"/>
              </a:rPr>
              <a:t>S</a:t>
            </a:r>
            <a:r>
              <a:rPr lang="en-US" sz="1200" dirty="0">
                <a:effectLst/>
                <a:latin typeface="Aptos" panose="020B0004020202020204" pitchFamily="34" charset="0"/>
                <a:ea typeface="EB Garamond" pitchFamily="2" charset="0"/>
              </a:rPr>
              <a:t>oils (</a:t>
            </a:r>
            <a:r>
              <a:rPr lang="en-US" sz="1200" dirty="0" err="1">
                <a:effectLst/>
                <a:latin typeface="Aptos" panose="020B0004020202020204" pitchFamily="34" charset="0"/>
                <a:ea typeface="EB Garamond" pitchFamily="2" charset="0"/>
              </a:rPr>
              <a:t>SoilGrids</a:t>
            </a:r>
            <a:r>
              <a:rPr lang="en-US" sz="1200" dirty="0">
                <a:effectLst/>
                <a:latin typeface="Aptos" panose="020B0004020202020204" pitchFamily="34" charset="0"/>
                <a:ea typeface="EB Garamond" pitchFamily="2" charset="0"/>
              </a:rPr>
              <a:t> 250m; </a:t>
            </a:r>
            <a:r>
              <a:rPr lang="en-US" sz="1200" dirty="0" err="1">
                <a:effectLst/>
                <a:latin typeface="Aptos" panose="020B0004020202020204" pitchFamily="34" charset="0"/>
                <a:ea typeface="EB Garamond" pitchFamily="2" charset="0"/>
              </a:rPr>
              <a:t>Hengl</a:t>
            </a:r>
            <a:r>
              <a:rPr lang="en-US" sz="1200" dirty="0">
                <a:effectLst/>
                <a:latin typeface="Aptos" panose="020B0004020202020204" pitchFamily="34" charset="0"/>
                <a:ea typeface="EB Garamond" pitchFamily="2" charset="0"/>
              </a:rPr>
              <a:t> et al., 2017) </a:t>
            </a:r>
          </a:p>
        </p:txBody>
      </p:sp>
      <p:sp>
        <p:nvSpPr>
          <p:cNvPr id="15" name="TextBox 14">
            <a:extLst>
              <a:ext uri="{FF2B5EF4-FFF2-40B4-BE49-F238E27FC236}">
                <a16:creationId xmlns:a16="http://schemas.microsoft.com/office/drawing/2014/main" id="{3212E7E8-611D-EAFF-6743-4E39D06EB107}"/>
              </a:ext>
            </a:extLst>
          </p:cNvPr>
          <p:cNvSpPr txBox="1"/>
          <p:nvPr/>
        </p:nvSpPr>
        <p:spPr>
          <a:xfrm>
            <a:off x="4225001" y="5930912"/>
            <a:ext cx="2884714" cy="276999"/>
          </a:xfrm>
          <a:prstGeom prst="rect">
            <a:avLst/>
          </a:prstGeom>
          <a:solidFill>
            <a:schemeClr val="bg1"/>
          </a:solidFill>
        </p:spPr>
        <p:txBody>
          <a:bodyPr wrap="square">
            <a:spAutoFit/>
          </a:bodyPr>
          <a:lstStyle/>
          <a:p>
            <a:r>
              <a:rPr lang="en-US" sz="1200" dirty="0" err="1">
                <a:latin typeface="Aptos" panose="020B0004020202020204" pitchFamily="34" charset="0"/>
                <a:ea typeface="EB Garamond" pitchFamily="2" charset="0"/>
              </a:rPr>
              <a:t>HydroSheds</a:t>
            </a:r>
            <a:r>
              <a:rPr lang="en-US" sz="1200" dirty="0">
                <a:latin typeface="Aptos" panose="020B0004020202020204" pitchFamily="34" charset="0"/>
                <a:ea typeface="EB Garamond" pitchFamily="2" charset="0"/>
              </a:rPr>
              <a:t> sub-catchment definitions</a:t>
            </a:r>
            <a:endParaRPr lang="en-US" sz="1200" dirty="0">
              <a:effectLst/>
              <a:latin typeface="Aptos" panose="020B0004020202020204" pitchFamily="34" charset="0"/>
              <a:ea typeface="EB Garamond" pitchFamily="2" charset="0"/>
            </a:endParaRPr>
          </a:p>
        </p:txBody>
      </p:sp>
    </p:spTree>
    <p:extLst>
      <p:ext uri="{BB962C8B-B14F-4D97-AF65-F5344CB8AC3E}">
        <p14:creationId xmlns:p14="http://schemas.microsoft.com/office/powerpoint/2010/main" val="2565335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ountry&#10;&#10;Description automatically generated">
            <a:extLst>
              <a:ext uri="{FF2B5EF4-FFF2-40B4-BE49-F238E27FC236}">
                <a16:creationId xmlns:a16="http://schemas.microsoft.com/office/drawing/2014/main" id="{029EA8E1-A96F-5738-CEE6-3871D1BAF3A2}"/>
              </a:ext>
            </a:extLst>
          </p:cNvPr>
          <p:cNvPicPr>
            <a:picLocks noChangeAspect="1"/>
          </p:cNvPicPr>
          <p:nvPr/>
        </p:nvPicPr>
        <p:blipFill>
          <a:blip r:embed="rId2"/>
          <a:stretch>
            <a:fillRect/>
          </a:stretch>
        </p:blipFill>
        <p:spPr>
          <a:xfrm>
            <a:off x="223384" y="758610"/>
            <a:ext cx="6863216" cy="5340779"/>
          </a:xfrm>
          <a:prstGeom prst="rect">
            <a:avLst/>
          </a:prstGeom>
        </p:spPr>
      </p:pic>
      <p:sp>
        <p:nvSpPr>
          <p:cNvPr id="5" name="TextBox 4">
            <a:extLst>
              <a:ext uri="{FF2B5EF4-FFF2-40B4-BE49-F238E27FC236}">
                <a16:creationId xmlns:a16="http://schemas.microsoft.com/office/drawing/2014/main" id="{9C8334F4-A9C0-4E93-0707-BED7C0D66D15}"/>
              </a:ext>
            </a:extLst>
          </p:cNvPr>
          <p:cNvSpPr txBox="1"/>
          <p:nvPr/>
        </p:nvSpPr>
        <p:spPr>
          <a:xfrm>
            <a:off x="7326086" y="1600200"/>
            <a:ext cx="4376057" cy="4217758"/>
          </a:xfrm>
          <a:prstGeom prst="rect">
            <a:avLst/>
          </a:prstGeom>
          <a:noFill/>
        </p:spPr>
        <p:txBody>
          <a:bodyPr wrap="square">
            <a:spAutoFit/>
          </a:bodyPr>
          <a:lstStyle/>
          <a:p>
            <a:pPr marR="2540" algn="just">
              <a:lnSpc>
                <a:spcPct val="115000"/>
              </a:lnSpc>
            </a:pPr>
            <a:r>
              <a:rPr lang="en-US" sz="1800" dirty="0">
                <a:effectLst/>
                <a:latin typeface="Aptos" panose="020B0004020202020204" pitchFamily="34" charset="0"/>
                <a:ea typeface="EB Garamond" pitchFamily="2" charset="0"/>
              </a:rPr>
              <a:t>Distribution of HRUs across the </a:t>
            </a:r>
            <a:r>
              <a:rPr lang="en-US" sz="1800" dirty="0" err="1">
                <a:effectLst/>
                <a:latin typeface="Aptos" panose="020B0004020202020204" pitchFamily="34" charset="0"/>
                <a:ea typeface="EB Garamond" pitchFamily="2" charset="0"/>
              </a:rPr>
              <a:t>BuPuSa</a:t>
            </a:r>
            <a:r>
              <a:rPr lang="en-US" sz="1800" dirty="0">
                <a:effectLst/>
                <a:latin typeface="Aptos" panose="020B0004020202020204" pitchFamily="34" charset="0"/>
                <a:ea typeface="EB Garamond" pitchFamily="2" charset="0"/>
              </a:rPr>
              <a:t> basins. HRUs are developed by clustering landscape parameters (elevation, land use and soil type), and form the computational elements for the </a:t>
            </a:r>
            <a:r>
              <a:rPr lang="en-US" sz="1800" dirty="0" err="1">
                <a:effectLst/>
                <a:latin typeface="Aptos" panose="020B0004020202020204" pitchFamily="34" charset="0"/>
                <a:ea typeface="EB Garamond" pitchFamily="2" charset="0"/>
              </a:rPr>
              <a:t>Hydroblocks</a:t>
            </a:r>
            <a:r>
              <a:rPr lang="en-US" sz="1800" dirty="0">
                <a:effectLst/>
                <a:latin typeface="Aptos" panose="020B0004020202020204" pitchFamily="34" charset="0"/>
                <a:ea typeface="EB Garamond" pitchFamily="2" charset="0"/>
              </a:rPr>
              <a:t> model. Colors are randomly assigned to HRU numbering within sub-basins.</a:t>
            </a:r>
          </a:p>
          <a:p>
            <a:pPr marR="2540" algn="just">
              <a:lnSpc>
                <a:spcPct val="115000"/>
              </a:lnSpc>
            </a:pPr>
            <a:endParaRPr lang="en-US" dirty="0">
              <a:latin typeface="Aptos" panose="020B0004020202020204" pitchFamily="34" charset="0"/>
              <a:ea typeface="EB Garamond" pitchFamily="2" charset="0"/>
            </a:endParaRPr>
          </a:p>
          <a:p>
            <a:pPr marR="2540" algn="just">
              <a:lnSpc>
                <a:spcPct val="115000"/>
              </a:lnSpc>
            </a:pPr>
            <a:r>
              <a:rPr lang="en-US" sz="1800" dirty="0">
                <a:effectLst/>
                <a:latin typeface="Aptos" panose="020B0004020202020204" pitchFamily="34" charset="0"/>
                <a:ea typeface="EB Garamond" pitchFamily="2" charset="0"/>
              </a:rPr>
              <a:t>The HRU approach reduces the number of computational units by 1000-10000 times, therefore decreasing run-time and allowing more ensemble forecasts to be run.</a:t>
            </a:r>
            <a:endParaRPr lang="en-GB" sz="1800" dirty="0">
              <a:effectLst/>
              <a:latin typeface="Aptos" panose="020B0004020202020204" pitchFamily="34" charset="0"/>
              <a:ea typeface="Arial" panose="020B0604020202020204" pitchFamily="34" charset="0"/>
            </a:endParaRPr>
          </a:p>
        </p:txBody>
      </p:sp>
      <p:sp>
        <p:nvSpPr>
          <p:cNvPr id="8" name="Title 1">
            <a:extLst>
              <a:ext uri="{FF2B5EF4-FFF2-40B4-BE49-F238E27FC236}">
                <a16:creationId xmlns:a16="http://schemas.microsoft.com/office/drawing/2014/main" id="{F2047912-1D92-F167-7BEB-C8EBBD393B2B}"/>
              </a:ext>
            </a:extLst>
          </p:cNvPr>
          <p:cNvSpPr txBox="1">
            <a:spLocks/>
          </p:cNvSpPr>
          <p:nvPr/>
        </p:nvSpPr>
        <p:spPr bwMode="auto">
          <a:xfrm>
            <a:off x="624590" y="134854"/>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err="1">
                <a:solidFill>
                  <a:sysClr val="windowText" lastClr="000000"/>
                </a:solidFill>
                <a:latin typeface="Aptos" panose="020B0004020202020204" pitchFamily="34" charset="0"/>
              </a:rPr>
              <a:t>Hydroblocks</a:t>
            </a:r>
            <a:r>
              <a:rPr lang="en-US" b="1" dirty="0">
                <a:solidFill>
                  <a:sysClr val="windowText" lastClr="000000"/>
                </a:solidFill>
                <a:latin typeface="Aptos" panose="020B0004020202020204" pitchFamily="34" charset="0"/>
              </a:rPr>
              <a:t> Clusters</a:t>
            </a:r>
          </a:p>
        </p:txBody>
      </p:sp>
    </p:spTree>
    <p:extLst>
      <p:ext uri="{BB962C8B-B14F-4D97-AF65-F5344CB8AC3E}">
        <p14:creationId xmlns:p14="http://schemas.microsoft.com/office/powerpoint/2010/main" val="1394880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with water flowing around it&#10;&#10;Description automatically generated">
            <a:extLst>
              <a:ext uri="{FF2B5EF4-FFF2-40B4-BE49-F238E27FC236}">
                <a16:creationId xmlns:a16="http://schemas.microsoft.com/office/drawing/2014/main" id="{AD1488AE-9CEB-C671-4F2C-BC14CAAD6287}"/>
              </a:ext>
            </a:extLst>
          </p:cNvPr>
          <p:cNvPicPr>
            <a:picLocks noChangeAspect="1"/>
          </p:cNvPicPr>
          <p:nvPr/>
        </p:nvPicPr>
        <p:blipFill>
          <a:blip r:embed="rId2"/>
          <a:stretch>
            <a:fillRect/>
          </a:stretch>
        </p:blipFill>
        <p:spPr>
          <a:xfrm>
            <a:off x="8132514" y="2545626"/>
            <a:ext cx="3885313" cy="3023533"/>
          </a:xfrm>
          <a:prstGeom prst="rect">
            <a:avLst/>
          </a:prstGeom>
          <a:ln>
            <a:solidFill>
              <a:schemeClr val="tx1"/>
            </a:solidFill>
          </a:ln>
          <a:effectLst>
            <a:outerShdw blurRad="50800" dist="38100" dir="2700000" algn="tl" rotWithShape="0">
              <a:prstClr val="black">
                <a:alpha val="40000"/>
              </a:prstClr>
            </a:outerShdw>
          </a:effectLst>
        </p:spPr>
      </p:pic>
      <p:sp>
        <p:nvSpPr>
          <p:cNvPr id="36866" name="TextBox 4">
            <a:extLst>
              <a:ext uri="{FF2B5EF4-FFF2-40B4-BE49-F238E27FC236}">
                <a16:creationId xmlns:a16="http://schemas.microsoft.com/office/drawing/2014/main" id="{62C0D148-AED7-504F-8A60-3B10A3716162}"/>
              </a:ext>
            </a:extLst>
          </p:cNvPr>
          <p:cNvSpPr txBox="1">
            <a:spLocks noChangeArrowheads="1"/>
          </p:cNvSpPr>
          <p:nvPr/>
        </p:nvSpPr>
        <p:spPr bwMode="auto">
          <a:xfrm>
            <a:off x="2422388" y="145143"/>
            <a:ext cx="73472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latin typeface="Aptos" panose="020B0004020202020204" pitchFamily="34" charset="0"/>
              </a:rPr>
              <a:t>The Streamflow Routing Model - RAPID</a:t>
            </a:r>
          </a:p>
        </p:txBody>
      </p:sp>
      <p:pic>
        <p:nvPicPr>
          <p:cNvPr id="3" name="Picture 2" descr="Diagram&#10;&#10;Description automatically generated">
            <a:extLst>
              <a:ext uri="{FF2B5EF4-FFF2-40B4-BE49-F238E27FC236}">
                <a16:creationId xmlns:a16="http://schemas.microsoft.com/office/drawing/2014/main" id="{00B8DB08-9DD8-774D-ADD3-7C9967916105}"/>
              </a:ext>
            </a:extLst>
          </p:cNvPr>
          <p:cNvPicPr>
            <a:picLocks noChangeAspect="1"/>
          </p:cNvPicPr>
          <p:nvPr/>
        </p:nvPicPr>
        <p:blipFill>
          <a:blip r:embed="rId3"/>
          <a:stretch>
            <a:fillRect/>
          </a:stretch>
        </p:blipFill>
        <p:spPr>
          <a:xfrm>
            <a:off x="6406442" y="1266523"/>
            <a:ext cx="2835900" cy="1881445"/>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7A7D5236-D27C-0947-8A65-27C87E371875}"/>
              </a:ext>
            </a:extLst>
          </p:cNvPr>
          <p:cNvPicPr>
            <a:picLocks noChangeAspect="1"/>
          </p:cNvPicPr>
          <p:nvPr/>
        </p:nvPicPr>
        <p:blipFill>
          <a:blip r:embed="rId4"/>
          <a:stretch>
            <a:fillRect/>
          </a:stretch>
        </p:blipFill>
        <p:spPr>
          <a:xfrm>
            <a:off x="602318" y="4295317"/>
            <a:ext cx="6354107" cy="2422142"/>
          </a:xfrm>
          <a:prstGeom prst="rect">
            <a:avLst/>
          </a:prstGeom>
        </p:spPr>
      </p:pic>
      <p:sp>
        <p:nvSpPr>
          <p:cNvPr id="11" name="Rectangle 10">
            <a:extLst>
              <a:ext uri="{FF2B5EF4-FFF2-40B4-BE49-F238E27FC236}">
                <a16:creationId xmlns:a16="http://schemas.microsoft.com/office/drawing/2014/main" id="{B60D3F82-D857-F84B-91B1-7CD6ADC62D8C}"/>
              </a:ext>
            </a:extLst>
          </p:cNvPr>
          <p:cNvSpPr/>
          <p:nvPr/>
        </p:nvSpPr>
        <p:spPr>
          <a:xfrm>
            <a:off x="310442" y="2303067"/>
            <a:ext cx="6096000" cy="1754326"/>
          </a:xfrm>
          <a:prstGeom prst="rect">
            <a:avLst/>
          </a:prstGeom>
        </p:spPr>
        <p:txBody>
          <a:bodyPr>
            <a:spAutoFit/>
          </a:bodyPr>
          <a:lstStyle/>
          <a:p>
            <a:pPr marL="285750" indent="-285750">
              <a:buFont typeface="Arial" panose="020B0604020202020204" pitchFamily="34" charset="0"/>
              <a:buChar char="•"/>
            </a:pPr>
            <a:r>
              <a:rPr lang="en-GB" dirty="0">
                <a:latin typeface="Aptos" panose="020B0004020202020204" pitchFamily="34" charset="0"/>
              </a:rPr>
              <a:t>Solves a matrix version of the </a:t>
            </a:r>
            <a:r>
              <a:rPr lang="en-GB" dirty="0" err="1">
                <a:latin typeface="Aptos" panose="020B0004020202020204" pitchFamily="34" charset="0"/>
              </a:rPr>
              <a:t>Muskingum</a:t>
            </a:r>
            <a:r>
              <a:rPr lang="en-GB" dirty="0">
                <a:latin typeface="Aptos" panose="020B0004020202020204" pitchFamily="34" charset="0"/>
              </a:rPr>
              <a:t> method which incorporates the continuity equation with a lumped storage-discharge relationship</a:t>
            </a:r>
          </a:p>
          <a:p>
            <a:pPr marL="285750" indent="-285750">
              <a:buFont typeface="Arial" panose="020B0604020202020204" pitchFamily="34" charset="0"/>
              <a:buChar char="•"/>
            </a:pPr>
            <a:r>
              <a:rPr lang="en-GB" dirty="0">
                <a:latin typeface="Aptos" panose="020B0004020202020204" pitchFamily="34" charset="0"/>
              </a:rPr>
              <a:t>k is a time (k ≥ 0) related to the celerity of the flow wave </a:t>
            </a:r>
          </a:p>
          <a:p>
            <a:pPr marL="285750" indent="-285750">
              <a:buFont typeface="Arial" panose="020B0604020202020204" pitchFamily="34" charset="0"/>
              <a:buChar char="•"/>
            </a:pPr>
            <a:r>
              <a:rPr lang="en-GB" dirty="0">
                <a:latin typeface="Aptos" panose="020B0004020202020204" pitchFamily="34" charset="0"/>
              </a:rPr>
              <a:t>x is a non-dimensional parameter (0 ≤ x ≤ 0.5) related to diffusion of the flow wave </a:t>
            </a:r>
          </a:p>
        </p:txBody>
      </p:sp>
      <p:sp>
        <p:nvSpPr>
          <p:cNvPr id="20" name="TextBox 19">
            <a:extLst>
              <a:ext uri="{FF2B5EF4-FFF2-40B4-BE49-F238E27FC236}">
                <a16:creationId xmlns:a16="http://schemas.microsoft.com/office/drawing/2014/main" id="{C7926486-9D9C-5E46-BE9C-E3270163B3EF}"/>
              </a:ext>
            </a:extLst>
          </p:cNvPr>
          <p:cNvSpPr txBox="1"/>
          <p:nvPr/>
        </p:nvSpPr>
        <p:spPr>
          <a:xfrm>
            <a:off x="310442" y="825739"/>
            <a:ext cx="5785558"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ptos" panose="020B0004020202020204" pitchFamily="34" charset="0"/>
                <a:cs typeface="Arial" panose="020B0604020202020204" pitchFamily="34" charset="0"/>
              </a:rPr>
              <a:t>RAPID</a:t>
            </a:r>
            <a:r>
              <a:rPr lang="en-US" dirty="0">
                <a:latin typeface="Aptos" panose="020B0004020202020204" pitchFamily="34" charset="0"/>
                <a:cs typeface="Arial" panose="020B0604020202020204" pitchFamily="34" charset="0"/>
              </a:rPr>
              <a:t> streamflow routing model (</a:t>
            </a:r>
            <a:r>
              <a:rPr lang="en-GB" dirty="0">
                <a:latin typeface="Aptos" panose="020B0004020202020204" pitchFamily="34" charset="0"/>
                <a:cs typeface="Arial" panose="020B0604020202020204" pitchFamily="34" charset="0"/>
              </a:rPr>
              <a:t>Routing Application for Parallel computation of Discharge; David et al., 2011; David, 2019) </a:t>
            </a:r>
          </a:p>
          <a:p>
            <a:pPr marL="285750" indent="-285750">
              <a:buFont typeface="Arial" panose="020B0604020202020204" pitchFamily="34" charset="0"/>
              <a:buChar char="•"/>
            </a:pPr>
            <a:r>
              <a:rPr lang="en-GB" dirty="0">
                <a:latin typeface="Aptos" panose="020B0004020202020204" pitchFamily="34" charset="0"/>
                <a:cs typeface="Arial" panose="020B0604020202020204" pitchFamily="34" charset="0"/>
              </a:rPr>
              <a:t>A flexible framework for simulating on vector-based river networks at large-scale. </a:t>
            </a:r>
          </a:p>
        </p:txBody>
      </p:sp>
    </p:spTree>
    <p:extLst>
      <p:ext uri="{BB962C8B-B14F-4D97-AF65-F5344CB8AC3E}">
        <p14:creationId xmlns:p14="http://schemas.microsoft.com/office/powerpoint/2010/main" val="25839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B21AEAE8-CB3C-E9A9-6EAC-C4EAAECDF7A3}"/>
              </a:ext>
            </a:extLst>
          </p:cNvPr>
          <p:cNvSpPr txBox="1">
            <a:spLocks noChangeArrowheads="1"/>
          </p:cNvSpPr>
          <p:nvPr/>
        </p:nvSpPr>
        <p:spPr bwMode="auto">
          <a:xfrm>
            <a:off x="3799276" y="145143"/>
            <a:ext cx="4593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latin typeface="Aptos" panose="020B0004020202020204" pitchFamily="34" charset="0"/>
              </a:rPr>
              <a:t>Flood Inundation Model</a:t>
            </a:r>
          </a:p>
        </p:txBody>
      </p:sp>
      <p:sp>
        <p:nvSpPr>
          <p:cNvPr id="6" name="TextBox 5">
            <a:extLst>
              <a:ext uri="{FF2B5EF4-FFF2-40B4-BE49-F238E27FC236}">
                <a16:creationId xmlns:a16="http://schemas.microsoft.com/office/drawing/2014/main" id="{72828FCC-811D-23A1-5B3D-B417E1D65A39}"/>
              </a:ext>
            </a:extLst>
          </p:cNvPr>
          <p:cNvSpPr txBox="1"/>
          <p:nvPr/>
        </p:nvSpPr>
        <p:spPr>
          <a:xfrm>
            <a:off x="149130" y="754153"/>
            <a:ext cx="5206641" cy="6001643"/>
          </a:xfrm>
          <a:prstGeom prst="rect">
            <a:avLst/>
          </a:prstGeom>
          <a:noFill/>
        </p:spPr>
        <p:txBody>
          <a:bodyPr wrap="square">
            <a:spAutoFit/>
          </a:bodyPr>
          <a:lstStyle/>
          <a:p>
            <a:pPr marL="285750" indent="-285750" algn="just">
              <a:buFont typeface="Arial" panose="020B0604020202020204" pitchFamily="34" charset="0"/>
              <a:buChar char="•"/>
              <a:tabLst>
                <a:tab pos="709613" algn="l"/>
              </a:tabLst>
            </a:pPr>
            <a:r>
              <a:rPr lang="en-GB" sz="1600" dirty="0">
                <a:effectLst/>
                <a:latin typeface="Aptos" panose="020B0004020202020204" pitchFamily="34" charset="0"/>
                <a:ea typeface="Arial" panose="020B0604020202020204" pitchFamily="34" charset="0"/>
              </a:rPr>
              <a:t>To complement the hydrological and streamflow modelling</a:t>
            </a:r>
            <a:r>
              <a:rPr lang="en-GB" sz="1600" dirty="0">
                <a:latin typeface="Aptos" panose="020B0004020202020204" pitchFamily="34" charset="0"/>
                <a:ea typeface="Arial" panose="020B0604020202020204" pitchFamily="34" charset="0"/>
              </a:rPr>
              <a:t>, there is </a:t>
            </a:r>
            <a:r>
              <a:rPr lang="en-GB" sz="1600" dirty="0">
                <a:effectLst/>
                <a:latin typeface="Aptos" panose="020B0004020202020204" pitchFamily="34" charset="0"/>
                <a:ea typeface="Arial" panose="020B0604020202020204" pitchFamily="34" charset="0"/>
              </a:rPr>
              <a:t>satellite based regional flood inundation monitoring at 10m resolution.</a:t>
            </a:r>
          </a:p>
          <a:p>
            <a:pPr marL="285750" indent="-285750" algn="just">
              <a:tabLst>
                <a:tab pos="709613" algn="l"/>
              </a:tabLst>
            </a:pPr>
            <a:endParaRPr lang="en-GB" sz="1600" dirty="0">
              <a:latin typeface="Aptos" panose="020B0004020202020204" pitchFamily="34" charset="0"/>
              <a:ea typeface="Arial" panose="020B0604020202020204" pitchFamily="34" charset="0"/>
            </a:endParaRPr>
          </a:p>
          <a:p>
            <a:pPr marL="285750" indent="-285750" algn="just">
              <a:buFont typeface="Arial" panose="020B0604020202020204" pitchFamily="34" charset="0"/>
              <a:buChar char="•"/>
              <a:tabLst>
                <a:tab pos="709613" algn="l"/>
              </a:tabLst>
            </a:pPr>
            <a:r>
              <a:rPr lang="en-GB" sz="1600" dirty="0">
                <a:effectLst/>
                <a:latin typeface="Aptos" panose="020B0004020202020204" pitchFamily="34" charset="0"/>
                <a:ea typeface="Arial" panose="020B0604020202020204" pitchFamily="34" charset="0"/>
              </a:rPr>
              <a:t>The system also provides 1-, 3-, and 10-day lead-time forecasts at 10m resolution. </a:t>
            </a:r>
          </a:p>
          <a:p>
            <a:pPr marL="285750" indent="-285750" algn="just">
              <a:buFont typeface="Arial" panose="020B0604020202020204" pitchFamily="34" charset="0"/>
              <a:buChar char="•"/>
              <a:tabLst>
                <a:tab pos="709613" algn="l"/>
              </a:tabLst>
            </a:pPr>
            <a:endParaRPr lang="en-GB" sz="1600" dirty="0">
              <a:latin typeface="Aptos" panose="020B0004020202020204" pitchFamily="34" charset="0"/>
              <a:ea typeface="Arial" panose="020B0604020202020204" pitchFamily="34" charset="0"/>
            </a:endParaRPr>
          </a:p>
          <a:p>
            <a:pPr marL="285750" indent="-285750" algn="just">
              <a:buFont typeface="Arial" panose="020B0604020202020204" pitchFamily="34" charset="0"/>
              <a:buChar char="•"/>
              <a:tabLst>
                <a:tab pos="709613" algn="l"/>
              </a:tabLst>
            </a:pPr>
            <a:r>
              <a:rPr lang="en-GB" sz="1600" dirty="0">
                <a:latin typeface="Aptos" panose="020B0004020202020204" pitchFamily="34" charset="0"/>
                <a:ea typeface="Arial" panose="020B0604020202020204" pitchFamily="34" charset="0"/>
              </a:rPr>
              <a:t>M</a:t>
            </a:r>
            <a:r>
              <a:rPr lang="en-GB" sz="1600" dirty="0">
                <a:effectLst/>
                <a:latin typeface="Aptos" panose="020B0004020202020204" pitchFamily="34" charset="0"/>
                <a:ea typeface="Arial" panose="020B0604020202020204" pitchFamily="34" charset="0"/>
              </a:rPr>
              <a:t>achine-learning (ML) is used to downscale coarser-resolution (36-km) NASA SMAP (Soil Moisture Active Passive) microwave fractional water inundation (FW) retrievals.</a:t>
            </a:r>
          </a:p>
          <a:p>
            <a:pPr marL="285750" indent="-285750" algn="just">
              <a:buFont typeface="Arial" panose="020B0604020202020204" pitchFamily="34" charset="0"/>
              <a:buChar char="•"/>
              <a:tabLst>
                <a:tab pos="709613" algn="l"/>
              </a:tabLst>
            </a:pPr>
            <a:endParaRPr lang="en-GB" sz="1600" dirty="0">
              <a:latin typeface="Aptos" panose="020B0004020202020204" pitchFamily="34" charset="0"/>
              <a:ea typeface="Arial" panose="020B0604020202020204" pitchFamily="34" charset="0"/>
            </a:endParaRPr>
          </a:p>
          <a:p>
            <a:pPr marL="285750" indent="-285750" algn="just">
              <a:buFont typeface="Arial" panose="020B0604020202020204" pitchFamily="34" charset="0"/>
              <a:buChar char="•"/>
              <a:tabLst>
                <a:tab pos="709613" algn="l"/>
              </a:tabLst>
            </a:pPr>
            <a:r>
              <a:rPr lang="en-GB" sz="1600" dirty="0">
                <a:latin typeface="Aptos" panose="020B0004020202020204" pitchFamily="34" charset="0"/>
                <a:ea typeface="Arial" panose="020B0604020202020204" pitchFamily="34" charset="0"/>
              </a:rPr>
              <a:t>The target variable for the ML is the Google Dynamic World 10-m near-real-time (NRT) Land Use/Land Cover (LULC) dataset that includes class probabilities and label information for nine classes, including for open water or flooded vegetation.</a:t>
            </a:r>
          </a:p>
          <a:p>
            <a:pPr marL="285750" indent="-285750" algn="just">
              <a:buFont typeface="Arial" panose="020B0604020202020204" pitchFamily="34" charset="0"/>
              <a:buChar char="•"/>
              <a:tabLst>
                <a:tab pos="709613" algn="l"/>
              </a:tabLst>
            </a:pPr>
            <a:endParaRPr lang="en-GB" sz="1600" dirty="0">
              <a:effectLst/>
              <a:latin typeface="Aptos" panose="020B0004020202020204" pitchFamily="34" charset="0"/>
              <a:ea typeface="Arial" panose="020B0604020202020204" pitchFamily="34" charset="0"/>
            </a:endParaRPr>
          </a:p>
          <a:p>
            <a:pPr marL="285750" indent="-285750" algn="just">
              <a:buFont typeface="Arial" panose="020B0604020202020204" pitchFamily="34" charset="0"/>
              <a:buChar char="•"/>
              <a:tabLst>
                <a:tab pos="709613" algn="l"/>
              </a:tabLst>
            </a:pPr>
            <a:r>
              <a:rPr lang="en-GB" sz="1600" dirty="0">
                <a:latin typeface="Aptos" panose="020B0004020202020204" pitchFamily="34" charset="0"/>
                <a:ea typeface="Arial" panose="020B0604020202020204" pitchFamily="34" charset="0"/>
              </a:rPr>
              <a:t>The inundation forecasts assume that r</a:t>
            </a:r>
            <a:r>
              <a:rPr lang="en-GB" sz="1600" dirty="0">
                <a:effectLst/>
                <a:latin typeface="Aptos" panose="020B0004020202020204" pitchFamily="34" charset="0"/>
                <a:ea typeface="Arial" panose="020B0604020202020204" pitchFamily="34" charset="0"/>
              </a:rPr>
              <a:t>ainfall-driven flood inundation patterns are primarily governed by soil infiltration and saturation excess runoff mechanisms, whereas inundation spatial variability is controlled by topography, soil, rainfall, and vegetation properties. </a:t>
            </a:r>
          </a:p>
        </p:txBody>
      </p:sp>
      <p:pic>
        <p:nvPicPr>
          <p:cNvPr id="7" name="Google Shape;263;p24" descr="Map&#10;&#10;Description automatically generated">
            <a:extLst>
              <a:ext uri="{FF2B5EF4-FFF2-40B4-BE49-F238E27FC236}">
                <a16:creationId xmlns:a16="http://schemas.microsoft.com/office/drawing/2014/main" id="{A32D2494-46AD-4A47-0DF4-6369D5A398B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t="7306"/>
          <a:stretch/>
        </p:blipFill>
        <p:spPr>
          <a:xfrm>
            <a:off x="5563203" y="3254829"/>
            <a:ext cx="6446674" cy="3603171"/>
          </a:xfrm>
          <a:prstGeom prst="rect">
            <a:avLst/>
          </a:prstGeom>
          <a:noFill/>
          <a:ln w="9525" cap="flat" cmpd="sng">
            <a:solidFill>
              <a:schemeClr val="dk1"/>
            </a:solidFill>
            <a:prstDash val="solid"/>
            <a:round/>
            <a:headEnd type="none" w="sm" len="sm"/>
            <a:tailEnd type="none" w="sm" len="sm"/>
          </a:ln>
        </p:spPr>
      </p:pic>
      <p:pic>
        <p:nvPicPr>
          <p:cNvPr id="9" name="Google Shape;268;p24">
            <a:extLst>
              <a:ext uri="{FF2B5EF4-FFF2-40B4-BE49-F238E27FC236}">
                <a16:creationId xmlns:a16="http://schemas.microsoft.com/office/drawing/2014/main" id="{FDF0B5D8-5DAA-4FC1-4A91-E00B937B12D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63203" y="754153"/>
            <a:ext cx="6446674" cy="2337390"/>
          </a:xfrm>
          <a:prstGeom prst="rect">
            <a:avLst/>
          </a:prstGeom>
          <a:noFill/>
          <a:ln w="9525"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0EC8A82C-AAEF-3C98-E9E0-4354E75E636C}"/>
              </a:ext>
            </a:extLst>
          </p:cNvPr>
          <p:cNvSpPr txBox="1"/>
          <p:nvPr/>
        </p:nvSpPr>
        <p:spPr>
          <a:xfrm>
            <a:off x="5563203" y="5934670"/>
            <a:ext cx="3006247" cy="923330"/>
          </a:xfrm>
          <a:prstGeom prst="rect">
            <a:avLst/>
          </a:prstGeom>
          <a:noFill/>
        </p:spPr>
        <p:txBody>
          <a:bodyPr wrap="square" rtlCol="0">
            <a:spAutoFit/>
          </a:bodyPr>
          <a:lstStyle/>
          <a:p>
            <a:r>
              <a:rPr lang="en-US" dirty="0"/>
              <a:t>Flood inundation associated with Cyclone </a:t>
            </a:r>
            <a:r>
              <a:rPr lang="en-US" dirty="0" err="1"/>
              <a:t>Idai</a:t>
            </a:r>
            <a:r>
              <a:rPr lang="en-US" dirty="0"/>
              <a:t>, 19 March 2019</a:t>
            </a:r>
          </a:p>
        </p:txBody>
      </p:sp>
    </p:spTree>
    <p:extLst>
      <p:ext uri="{BB962C8B-B14F-4D97-AF65-F5344CB8AC3E}">
        <p14:creationId xmlns:p14="http://schemas.microsoft.com/office/powerpoint/2010/main" val="4203283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10C7AA-B90A-A730-3ED1-FC650B2050F3}"/>
              </a:ext>
            </a:extLst>
          </p:cNvPr>
          <p:cNvSpPr txBox="1"/>
          <p:nvPr/>
        </p:nvSpPr>
        <p:spPr>
          <a:xfrm>
            <a:off x="274679" y="1009687"/>
            <a:ext cx="8155338" cy="6129050"/>
          </a:xfrm>
          <a:prstGeom prst="rect">
            <a:avLst/>
          </a:prstGeom>
          <a:noFill/>
        </p:spPr>
        <p:txBody>
          <a:bodyPr wrap="square">
            <a:spAutoFit/>
          </a:bodyPr>
          <a:lstStyle/>
          <a:p>
            <a:pPr marL="285750" marR="2540" indent="-285750" algn="just">
              <a:lnSpc>
                <a:spcPct val="115000"/>
              </a:lnSpc>
              <a:buFont typeface="Arial" panose="020B0604020202020204" pitchFamily="34" charset="0"/>
              <a:buChar char="•"/>
            </a:pPr>
            <a:r>
              <a:rPr lang="en-US" sz="1800" dirty="0">
                <a:effectLst/>
                <a:latin typeface="Aptos" panose="020B0004020202020204" pitchFamily="34" charset="0"/>
                <a:ea typeface="EB Garamond" pitchFamily="2" charset="0"/>
              </a:rPr>
              <a:t>We use the ERA5 reanalysis as the basis for precipitation and other meteorological variables (e.g. temperature, windspeed) for the historic simulation and up to about a month from real-time. </a:t>
            </a:r>
          </a:p>
          <a:p>
            <a:pPr marL="285750" marR="2540" indent="-285750" algn="just">
              <a:lnSpc>
                <a:spcPct val="115000"/>
              </a:lnSpc>
              <a:buFont typeface="Arial" panose="020B0604020202020204" pitchFamily="34" charset="0"/>
              <a:buChar char="•"/>
            </a:pPr>
            <a:endParaRPr lang="en-US" dirty="0">
              <a:latin typeface="Aptos" panose="020B0004020202020204" pitchFamily="34" charset="0"/>
              <a:ea typeface="EB Garamond" pitchFamily="2" charset="0"/>
            </a:endParaRPr>
          </a:p>
          <a:p>
            <a:pPr marL="285750" marR="2540" indent="-285750" algn="just">
              <a:lnSpc>
                <a:spcPct val="115000"/>
              </a:lnSpc>
              <a:buFont typeface="Arial" panose="020B0604020202020204" pitchFamily="34" charset="0"/>
              <a:buChar char="•"/>
            </a:pPr>
            <a:r>
              <a:rPr lang="en-US" sz="1800" dirty="0">
                <a:effectLst/>
                <a:latin typeface="Aptos" panose="020B0004020202020204" pitchFamily="34" charset="0"/>
                <a:ea typeface="EB Garamond" pitchFamily="2" charset="0"/>
              </a:rPr>
              <a:t>The ERA5 data have been shown to perform well when compared to station data and against other gridded products, but has not been evaluated specifically for the </a:t>
            </a:r>
            <a:r>
              <a:rPr lang="en-US" sz="1800" dirty="0" err="1">
                <a:effectLst/>
                <a:latin typeface="Aptos" panose="020B0004020202020204" pitchFamily="34" charset="0"/>
                <a:ea typeface="EB Garamond" pitchFamily="2" charset="0"/>
              </a:rPr>
              <a:t>BuPuSa</a:t>
            </a:r>
            <a:r>
              <a:rPr lang="en-US" sz="1800" dirty="0">
                <a:effectLst/>
                <a:latin typeface="Aptos" panose="020B0004020202020204" pitchFamily="34" charset="0"/>
                <a:ea typeface="EB Garamond" pitchFamily="2" charset="0"/>
              </a:rPr>
              <a:t> region. Gridded precipitation products are challenged in the tropics and sub-tropics, particularly for intermittent and localized convective precipitation. </a:t>
            </a:r>
            <a:endParaRPr lang="en-US" dirty="0">
              <a:latin typeface="Aptos" panose="020B0004020202020204" pitchFamily="34" charset="0"/>
              <a:ea typeface="EB Garamond" pitchFamily="2" charset="0"/>
            </a:endParaRPr>
          </a:p>
          <a:p>
            <a:pPr marL="742950" marR="2540" lvl="1" indent="-285750" algn="just">
              <a:lnSpc>
                <a:spcPct val="115000"/>
              </a:lnSpc>
              <a:buFont typeface="Arial" panose="020B0604020202020204" pitchFamily="34" charset="0"/>
              <a:buChar char="•"/>
            </a:pPr>
            <a:r>
              <a:rPr lang="en-US" dirty="0">
                <a:effectLst/>
                <a:latin typeface="Aptos" panose="020B0004020202020204" pitchFamily="34" charset="0"/>
                <a:ea typeface="EB Garamond" pitchFamily="2" charset="0"/>
              </a:rPr>
              <a:t>Potentially needs bias correction and merging with other datasets (e.g., satellite)</a:t>
            </a:r>
          </a:p>
          <a:p>
            <a:pPr marL="742950" marR="2540" lvl="1" indent="-285750" algn="just">
              <a:lnSpc>
                <a:spcPct val="115000"/>
              </a:lnSpc>
              <a:buFont typeface="Arial" panose="020B0604020202020204" pitchFamily="34" charset="0"/>
              <a:buChar char="•"/>
            </a:pPr>
            <a:r>
              <a:rPr lang="en-US" i="1" dirty="0">
                <a:effectLst/>
                <a:latin typeface="Aptos" panose="020B0004020202020204" pitchFamily="34" charset="0"/>
                <a:ea typeface="EB Garamond" pitchFamily="2" charset="0"/>
              </a:rPr>
              <a:t>Are station data available to evaluate?</a:t>
            </a:r>
          </a:p>
          <a:p>
            <a:pPr marL="285750" marR="2540" indent="-285750" algn="just">
              <a:lnSpc>
                <a:spcPct val="115000"/>
              </a:lnSpc>
              <a:buFont typeface="Arial" panose="020B0604020202020204" pitchFamily="34" charset="0"/>
              <a:buChar char="•"/>
            </a:pPr>
            <a:endParaRPr lang="en-US" sz="1800" dirty="0">
              <a:effectLst/>
              <a:latin typeface="Aptos" panose="020B0004020202020204" pitchFamily="34" charset="0"/>
              <a:ea typeface="EB Garamond" pitchFamily="2" charset="0"/>
            </a:endParaRPr>
          </a:p>
          <a:p>
            <a:pPr marL="285750" marR="2540" indent="-285750" algn="just">
              <a:lnSpc>
                <a:spcPct val="115000"/>
              </a:lnSpc>
              <a:buFont typeface="Arial" panose="020B0604020202020204" pitchFamily="34" charset="0"/>
              <a:buChar char="•"/>
            </a:pPr>
            <a:r>
              <a:rPr lang="en-US" sz="1800" dirty="0">
                <a:effectLst/>
                <a:latin typeface="Aptos" panose="020B0004020202020204" pitchFamily="34" charset="0"/>
                <a:ea typeface="EB Garamond" pitchFamily="2" charset="0"/>
              </a:rPr>
              <a:t>For near real-time updates we use the US National Center for Environmental Prediction (NCEP) Global Data Assimilation System (GDAS), which is used to initialize the US Global Forecasting System (GFS). Precipitation and meteorological forecasts from the ensemble version of the GFS (GEFS) are used to force the short-term hydrological forecasts in the system. </a:t>
            </a:r>
          </a:p>
          <a:p>
            <a:pPr marL="285750" marR="2540" indent="-285750" algn="just">
              <a:lnSpc>
                <a:spcPct val="115000"/>
              </a:lnSpc>
              <a:buFont typeface="Arial" panose="020B0604020202020204" pitchFamily="34" charset="0"/>
              <a:buChar char="•"/>
            </a:pPr>
            <a:endParaRPr lang="en-US" dirty="0">
              <a:latin typeface="Aptos" panose="020B0004020202020204" pitchFamily="34" charset="0"/>
              <a:ea typeface="EB Garamond" pitchFamily="2" charset="0"/>
            </a:endParaRPr>
          </a:p>
        </p:txBody>
      </p:sp>
      <p:sp>
        <p:nvSpPr>
          <p:cNvPr id="6" name="Title 1">
            <a:extLst>
              <a:ext uri="{FF2B5EF4-FFF2-40B4-BE49-F238E27FC236}">
                <a16:creationId xmlns:a16="http://schemas.microsoft.com/office/drawing/2014/main" id="{7B81204E-E433-CD0D-A2CB-6D22706FD7AF}"/>
              </a:ext>
            </a:extLst>
          </p:cNvPr>
          <p:cNvSpPr txBox="1">
            <a:spLocks/>
          </p:cNvSpPr>
          <p:nvPr/>
        </p:nvSpPr>
        <p:spPr bwMode="auto">
          <a:xfrm>
            <a:off x="624590" y="309026"/>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a:solidFill>
                  <a:sysClr val="windowText" lastClr="000000"/>
                </a:solidFill>
                <a:latin typeface="Aptos" panose="020B0004020202020204" pitchFamily="34" charset="0"/>
              </a:rPr>
              <a:t>Meteorological Forcing Data</a:t>
            </a:r>
          </a:p>
        </p:txBody>
      </p:sp>
      <p:pic>
        <p:nvPicPr>
          <p:cNvPr id="1026" name="Picture 2" descr="ERA5 hourly data on pressure levels from 1940 to present">
            <a:extLst>
              <a:ext uri="{FF2B5EF4-FFF2-40B4-BE49-F238E27FC236}">
                <a16:creationId xmlns:a16="http://schemas.microsoft.com/office/drawing/2014/main" id="{9B58F0F3-92EC-21D1-9479-28CB022AB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309" y="1009687"/>
            <a:ext cx="25781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219;p20">
            <a:extLst>
              <a:ext uri="{FF2B5EF4-FFF2-40B4-BE49-F238E27FC236}">
                <a16:creationId xmlns:a16="http://schemas.microsoft.com/office/drawing/2014/main" id="{8ED082ED-1831-0737-3B0C-44B539291FA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02891" y="4425486"/>
            <a:ext cx="2113998" cy="2012893"/>
          </a:xfrm>
          <a:prstGeom prst="rect">
            <a:avLst/>
          </a:prstGeom>
          <a:noFill/>
          <a:ln>
            <a:noFill/>
          </a:ln>
        </p:spPr>
      </p:pic>
    </p:spTree>
    <p:extLst>
      <p:ext uri="{BB962C8B-B14F-4D97-AF65-F5344CB8AC3E}">
        <p14:creationId xmlns:p14="http://schemas.microsoft.com/office/powerpoint/2010/main" val="772797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5105E-7F7D-BD91-2006-7AF63CD51B54}"/>
              </a:ext>
            </a:extLst>
          </p:cNvPr>
          <p:cNvSpPr txBox="1"/>
          <p:nvPr/>
        </p:nvSpPr>
        <p:spPr>
          <a:xfrm>
            <a:off x="255815" y="1166842"/>
            <a:ext cx="6096000" cy="3970318"/>
          </a:xfrm>
          <a:prstGeom prst="rect">
            <a:avLst/>
          </a:prstGeom>
          <a:noFill/>
        </p:spPr>
        <p:txBody>
          <a:bodyPr wrap="square">
            <a:spAutoFit/>
          </a:bodyPr>
          <a:lstStyle/>
          <a:p>
            <a:pPr marL="285750" marR="2540" indent="-285750" algn="just">
              <a:buFont typeface="Arial" panose="020B0604020202020204" pitchFamily="34" charset="0"/>
              <a:buChar char="•"/>
            </a:pPr>
            <a:r>
              <a:rPr lang="en-US" sz="1800" dirty="0">
                <a:effectLst/>
                <a:latin typeface="Aptos" panose="020B0004020202020204" pitchFamily="34" charset="0"/>
                <a:ea typeface="EB Garamond" pitchFamily="2" charset="0"/>
              </a:rPr>
              <a:t>The </a:t>
            </a:r>
            <a:r>
              <a:rPr lang="en-US" sz="1800" dirty="0" err="1">
                <a:effectLst/>
                <a:latin typeface="Aptos" panose="020B0004020202020204" pitchFamily="34" charset="0"/>
                <a:ea typeface="EB Garamond" pitchFamily="2" charset="0"/>
              </a:rPr>
              <a:t>Hydroblocks</a:t>
            </a:r>
            <a:r>
              <a:rPr lang="en-US" sz="1800" dirty="0">
                <a:effectLst/>
                <a:latin typeface="Aptos" panose="020B0004020202020204" pitchFamily="34" charset="0"/>
                <a:ea typeface="EB Garamond" pitchFamily="2" charset="0"/>
              </a:rPr>
              <a:t> and RAPID models run historically for 2000-2022</a:t>
            </a:r>
            <a:r>
              <a:rPr lang="en-US" dirty="0">
                <a:latin typeface="Aptos" panose="020B0004020202020204" pitchFamily="34" charset="0"/>
                <a:ea typeface="EB Garamond" pitchFamily="2" charset="0"/>
              </a:rPr>
              <a:t> - </a:t>
            </a:r>
            <a:r>
              <a:rPr lang="en-US" sz="1800" dirty="0">
                <a:effectLst/>
                <a:latin typeface="Aptos" panose="020B0004020202020204" pitchFamily="34" charset="0"/>
                <a:ea typeface="EB Garamond" pitchFamily="2" charset="0"/>
              </a:rPr>
              <a:t>forced by ERA5 precipitation and other meteorological variables. </a:t>
            </a:r>
          </a:p>
          <a:p>
            <a:pPr marL="285750" marR="2540" indent="-285750" algn="just">
              <a:buFont typeface="Arial" panose="020B0604020202020204" pitchFamily="34" charset="0"/>
              <a:buChar char="•"/>
            </a:pPr>
            <a:endParaRPr lang="en-US" dirty="0">
              <a:latin typeface="Aptos" panose="020B0004020202020204" pitchFamily="34" charset="0"/>
              <a:ea typeface="EB Garamond" pitchFamily="2" charset="0"/>
            </a:endParaRPr>
          </a:p>
          <a:p>
            <a:pPr marL="285750" marR="2540" indent="-285750" algn="just">
              <a:buFont typeface="Arial" panose="020B0604020202020204" pitchFamily="34" charset="0"/>
              <a:buChar char="•"/>
            </a:pPr>
            <a:r>
              <a:rPr lang="en-US" sz="1800" dirty="0">
                <a:effectLst/>
                <a:latin typeface="Aptos" panose="020B0004020202020204" pitchFamily="34" charset="0"/>
                <a:ea typeface="EB Garamond" pitchFamily="2" charset="0"/>
              </a:rPr>
              <a:t>The reconstructed hydrologic variability for runoff, soil moisture, evapotranspiration, streamflow </a:t>
            </a:r>
            <a:r>
              <a:rPr lang="en-US" dirty="0" err="1">
                <a:latin typeface="Aptos" panose="020B0004020202020204" pitchFamily="34" charset="0"/>
                <a:ea typeface="EB Garamond" pitchFamily="2" charset="0"/>
              </a:rPr>
              <a:t>etc</a:t>
            </a:r>
            <a:r>
              <a:rPr lang="en-US" dirty="0">
                <a:latin typeface="Aptos" panose="020B0004020202020204" pitchFamily="34" charset="0"/>
                <a:ea typeface="EB Garamond" pitchFamily="2" charset="0"/>
              </a:rPr>
              <a:t> have been</a:t>
            </a:r>
            <a:r>
              <a:rPr lang="en-US" sz="1800" dirty="0">
                <a:effectLst/>
                <a:latin typeface="Aptos" panose="020B0004020202020204" pitchFamily="34" charset="0"/>
                <a:ea typeface="EB Garamond" pitchFamily="2" charset="0"/>
              </a:rPr>
              <a:t> evaluated by comparing to available streamflow observations and independent satellite-based estimates of soil moisture. </a:t>
            </a:r>
            <a:endParaRPr lang="en-GB" sz="1800" dirty="0">
              <a:effectLst/>
              <a:latin typeface="Aptos" panose="020B0004020202020204" pitchFamily="34" charset="0"/>
              <a:ea typeface="Arial" panose="020B0604020202020204" pitchFamily="34" charset="0"/>
            </a:endParaRPr>
          </a:p>
          <a:p>
            <a:pPr marR="2540" algn="just"/>
            <a:endParaRPr lang="en-GB" sz="1800" dirty="0">
              <a:effectLst/>
              <a:latin typeface="Aptos" panose="020B0004020202020204" pitchFamily="34" charset="0"/>
              <a:ea typeface="Arial" panose="020B0604020202020204" pitchFamily="34" charset="0"/>
            </a:endParaRPr>
          </a:p>
          <a:p>
            <a:pPr marL="285750" indent="-285750" algn="just">
              <a:buFont typeface="Arial" panose="020B0604020202020204" pitchFamily="34" charset="0"/>
              <a:buChar char="•"/>
            </a:pPr>
            <a:r>
              <a:rPr lang="en-GB" sz="1800" dirty="0">
                <a:effectLst/>
                <a:latin typeface="Aptos" panose="020B0004020202020204" pitchFamily="34" charset="0"/>
                <a:ea typeface="Arial" panose="020B0604020202020204" pitchFamily="34" charset="0"/>
              </a:rPr>
              <a:t>Some examples of system outputs from the historic Hydroblocks simulation (2000-2021) are shown in the Figure, for soil moisture, latent heat flux, surface temperature and surface runoff. </a:t>
            </a:r>
          </a:p>
        </p:txBody>
      </p:sp>
      <p:sp>
        <p:nvSpPr>
          <p:cNvPr id="6" name="Title 1">
            <a:extLst>
              <a:ext uri="{FF2B5EF4-FFF2-40B4-BE49-F238E27FC236}">
                <a16:creationId xmlns:a16="http://schemas.microsoft.com/office/drawing/2014/main" id="{51677919-D9DF-975D-ACB7-C7F881D71F48}"/>
              </a:ext>
            </a:extLst>
          </p:cNvPr>
          <p:cNvSpPr txBox="1">
            <a:spLocks/>
          </p:cNvSpPr>
          <p:nvPr/>
        </p:nvSpPr>
        <p:spPr bwMode="auto">
          <a:xfrm>
            <a:off x="624590" y="309026"/>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err="1">
                <a:solidFill>
                  <a:sysClr val="windowText" lastClr="000000"/>
                </a:solidFill>
                <a:latin typeface="Aptos" panose="020B0004020202020204" pitchFamily="34" charset="0"/>
              </a:rPr>
              <a:t>Hydroblocks</a:t>
            </a:r>
            <a:r>
              <a:rPr lang="en-US" b="1" dirty="0">
                <a:solidFill>
                  <a:sysClr val="windowText" lastClr="000000"/>
                </a:solidFill>
                <a:latin typeface="Aptos" panose="020B0004020202020204" pitchFamily="34" charset="0"/>
              </a:rPr>
              <a:t>-RAPID historic simulation 2000-2022</a:t>
            </a:r>
          </a:p>
        </p:txBody>
      </p:sp>
      <p:sp>
        <p:nvSpPr>
          <p:cNvPr id="14" name="TextBox 13">
            <a:extLst>
              <a:ext uri="{FF2B5EF4-FFF2-40B4-BE49-F238E27FC236}">
                <a16:creationId xmlns:a16="http://schemas.microsoft.com/office/drawing/2014/main" id="{05E3F9A1-2A71-57F1-DD52-50D27A16C26D}"/>
              </a:ext>
            </a:extLst>
          </p:cNvPr>
          <p:cNvSpPr txBox="1"/>
          <p:nvPr/>
        </p:nvSpPr>
        <p:spPr>
          <a:xfrm>
            <a:off x="6542315" y="5592535"/>
            <a:ext cx="5388428" cy="923330"/>
          </a:xfrm>
          <a:prstGeom prst="rect">
            <a:avLst/>
          </a:prstGeom>
          <a:noFill/>
        </p:spPr>
        <p:txBody>
          <a:bodyPr wrap="square">
            <a:spAutoFit/>
          </a:bodyPr>
          <a:lstStyle/>
          <a:p>
            <a:pPr algn="just"/>
            <a:r>
              <a:rPr lang="en-GB" sz="1800" b="1" dirty="0">
                <a:effectLst/>
                <a:latin typeface="Aptos" panose="020B0004020202020204" pitchFamily="34" charset="0"/>
                <a:ea typeface="Arial" panose="020B0604020202020204" pitchFamily="34" charset="0"/>
              </a:rPr>
              <a:t>Figure</a:t>
            </a:r>
            <a:r>
              <a:rPr lang="en-GB" sz="1800" dirty="0">
                <a:effectLst/>
                <a:latin typeface="Aptos" panose="020B0004020202020204" pitchFamily="34" charset="0"/>
                <a:ea typeface="Arial" panose="020B0604020202020204" pitchFamily="34" charset="0"/>
              </a:rPr>
              <a:t>. Snapshots of Hydroblocks outputs for surface soil moisture, latent heat flux, surface temperature and surface runoff.</a:t>
            </a:r>
          </a:p>
        </p:txBody>
      </p:sp>
      <p:grpSp>
        <p:nvGrpSpPr>
          <p:cNvPr id="4" name="Group 3">
            <a:extLst>
              <a:ext uri="{FF2B5EF4-FFF2-40B4-BE49-F238E27FC236}">
                <a16:creationId xmlns:a16="http://schemas.microsoft.com/office/drawing/2014/main" id="{49668E4A-9E1D-5F4B-D1BD-59D6804A6C88}"/>
              </a:ext>
            </a:extLst>
          </p:cNvPr>
          <p:cNvGrpSpPr/>
          <p:nvPr/>
        </p:nvGrpSpPr>
        <p:grpSpPr>
          <a:xfrm>
            <a:off x="6589808" y="1014608"/>
            <a:ext cx="5322443" cy="4176708"/>
            <a:chOff x="6351814" y="1014608"/>
            <a:chExt cx="5322443" cy="4176708"/>
          </a:xfrm>
        </p:grpSpPr>
        <p:pic>
          <p:nvPicPr>
            <p:cNvPr id="12" name="Picture 11">
              <a:extLst>
                <a:ext uri="{FF2B5EF4-FFF2-40B4-BE49-F238E27FC236}">
                  <a16:creationId xmlns:a16="http://schemas.microsoft.com/office/drawing/2014/main" id="{1C511648-6A21-12CD-8D6F-718D48F6D15B}"/>
                </a:ext>
              </a:extLst>
            </p:cNvPr>
            <p:cNvPicPr>
              <a:picLocks noChangeAspect="1"/>
            </p:cNvPicPr>
            <p:nvPr/>
          </p:nvPicPr>
          <p:blipFill rotWithShape="1">
            <a:blip r:embed="rId2"/>
            <a:srcRect l="3205" t="699" r="7246" b="58274"/>
            <a:stretch/>
          </p:blipFill>
          <p:spPr>
            <a:xfrm>
              <a:off x="6351814" y="1014608"/>
              <a:ext cx="5322443" cy="1891430"/>
            </a:xfrm>
            <a:prstGeom prst="rect">
              <a:avLst/>
            </a:prstGeom>
            <a:ln>
              <a:noFill/>
            </a:ln>
          </p:spPr>
        </p:pic>
        <p:pic>
          <p:nvPicPr>
            <p:cNvPr id="2" name="Picture 1">
              <a:extLst>
                <a:ext uri="{FF2B5EF4-FFF2-40B4-BE49-F238E27FC236}">
                  <a16:creationId xmlns:a16="http://schemas.microsoft.com/office/drawing/2014/main" id="{54C040F9-2B25-8FA2-F111-852034157780}"/>
                </a:ext>
              </a:extLst>
            </p:cNvPr>
            <p:cNvPicPr>
              <a:picLocks noChangeAspect="1"/>
            </p:cNvPicPr>
            <p:nvPr/>
          </p:nvPicPr>
          <p:blipFill rotWithShape="1">
            <a:blip r:embed="rId2"/>
            <a:srcRect l="3205" t="48344" r="7245" b="8008"/>
            <a:stretch/>
          </p:blipFill>
          <p:spPr>
            <a:xfrm>
              <a:off x="6351814" y="3179079"/>
              <a:ext cx="5322443" cy="2012237"/>
            </a:xfrm>
            <a:prstGeom prst="rect">
              <a:avLst/>
            </a:prstGeom>
            <a:ln>
              <a:noFill/>
            </a:ln>
          </p:spPr>
        </p:pic>
      </p:grpSp>
    </p:spTree>
    <p:extLst>
      <p:ext uri="{BB962C8B-B14F-4D97-AF65-F5344CB8AC3E}">
        <p14:creationId xmlns:p14="http://schemas.microsoft.com/office/powerpoint/2010/main" val="1748584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p:nvPr/>
        </p:nvSpPr>
        <p:spPr>
          <a:xfrm>
            <a:off x="283751" y="272762"/>
            <a:ext cx="11625219" cy="584775"/>
          </a:xfrm>
          <a:prstGeom prst="rect">
            <a:avLst/>
          </a:prstGeom>
          <a:noFill/>
          <a:ln>
            <a:noFill/>
          </a:ln>
        </p:spPr>
        <p:txBody>
          <a:bodyPr spcFirstLastPara="1" wrap="square" lIns="91425" tIns="45700" rIns="91425" bIns="45700" anchor="t" anchorCtr="0">
            <a:noAutofit/>
          </a:bodyPr>
          <a:lstStyle/>
          <a:p>
            <a:pPr algn="ctr"/>
            <a:r>
              <a:rPr lang="en-US" sz="3200" b="1" i="0" u="none" strike="noStrike" cap="none" dirty="0" err="1">
                <a:solidFill>
                  <a:schemeClr val="dk1"/>
                </a:solidFill>
                <a:latin typeface="Aptos" panose="020B0004020202020204" pitchFamily="34" charset="0"/>
                <a:ea typeface="Arial"/>
                <a:cs typeface="Arial"/>
                <a:sym typeface="Arial"/>
              </a:rPr>
              <a:t>Buzi</a:t>
            </a:r>
            <a:r>
              <a:rPr lang="en-US" sz="3200" b="1" i="0" u="none" strike="noStrike" cap="none" dirty="0">
                <a:solidFill>
                  <a:schemeClr val="dk1"/>
                </a:solidFill>
                <a:latin typeface="Aptos" panose="020B0004020202020204" pitchFamily="34" charset="0"/>
                <a:ea typeface="Arial"/>
                <a:cs typeface="Arial"/>
                <a:sym typeface="Arial"/>
              </a:rPr>
              <a:t>-Pungwe-Save Flood and Drought Monitor </a:t>
            </a:r>
          </a:p>
          <a:p>
            <a:pPr algn="ctr"/>
            <a:r>
              <a:rPr lang="en-US" sz="3200" b="1" i="0" u="none" strike="noStrike" cap="none" dirty="0">
                <a:solidFill>
                  <a:schemeClr val="dk1"/>
                </a:solidFill>
                <a:latin typeface="Aptos" panose="020B0004020202020204" pitchFamily="34" charset="0"/>
                <a:ea typeface="Arial"/>
                <a:cs typeface="Arial"/>
                <a:sym typeface="Arial"/>
              </a:rPr>
              <a:t>“</a:t>
            </a:r>
            <a:r>
              <a:rPr lang="en-US" sz="3200" b="1" i="0" u="none" strike="noStrike" cap="none" dirty="0" err="1">
                <a:solidFill>
                  <a:schemeClr val="dk1"/>
                </a:solidFill>
                <a:latin typeface="Aptos" panose="020B0004020202020204" pitchFamily="34" charset="0"/>
                <a:ea typeface="Arial"/>
                <a:cs typeface="Arial"/>
                <a:sym typeface="Arial"/>
              </a:rPr>
              <a:t>BuPuSa</a:t>
            </a:r>
            <a:r>
              <a:rPr lang="en-US" sz="3200" b="1" i="0" u="none" strike="noStrike" cap="none" dirty="0">
                <a:solidFill>
                  <a:schemeClr val="dk1"/>
                </a:solidFill>
                <a:latin typeface="Aptos" panose="020B0004020202020204" pitchFamily="34" charset="0"/>
                <a:ea typeface="Arial"/>
                <a:cs typeface="Arial"/>
                <a:sym typeface="Arial"/>
              </a:rPr>
              <a:t>-FDM”</a:t>
            </a:r>
            <a:endParaRPr b="1" dirty="0">
              <a:latin typeface="Aptos" panose="020B0004020202020204" pitchFamily="34" charset="0"/>
            </a:endParaRPr>
          </a:p>
        </p:txBody>
      </p:sp>
      <p:pic>
        <p:nvPicPr>
          <p:cNvPr id="4" name="Picture 3" descr="A map of a river&#10;&#10;Description automatically generated">
            <a:extLst>
              <a:ext uri="{FF2B5EF4-FFF2-40B4-BE49-F238E27FC236}">
                <a16:creationId xmlns:a16="http://schemas.microsoft.com/office/drawing/2014/main" id="{E632607D-EB21-369B-32A6-102C73335CEA}"/>
              </a:ext>
            </a:extLst>
          </p:cNvPr>
          <p:cNvPicPr>
            <a:picLocks noChangeAspect="1"/>
          </p:cNvPicPr>
          <p:nvPr/>
        </p:nvPicPr>
        <p:blipFill>
          <a:blip r:embed="rId3"/>
          <a:stretch>
            <a:fillRect/>
          </a:stretch>
        </p:blipFill>
        <p:spPr>
          <a:xfrm>
            <a:off x="5214257" y="1815010"/>
            <a:ext cx="6781800" cy="4046510"/>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5500298-2A5F-D070-E06F-C182A31B34C6}"/>
              </a:ext>
            </a:extLst>
          </p:cNvPr>
          <p:cNvSpPr txBox="1"/>
          <p:nvPr/>
        </p:nvSpPr>
        <p:spPr>
          <a:xfrm>
            <a:off x="195943" y="1815009"/>
            <a:ext cx="4669971" cy="2554545"/>
          </a:xfrm>
          <a:prstGeom prst="rect">
            <a:avLst/>
          </a:prstGeom>
          <a:noFill/>
        </p:spPr>
        <p:txBody>
          <a:bodyPr wrap="square">
            <a:spAutoFit/>
          </a:bodyPr>
          <a:lstStyle/>
          <a:p>
            <a:pPr marL="285750" indent="-285750" algn="just">
              <a:buFont typeface="Arial" panose="020B0604020202020204" pitchFamily="34" charset="0"/>
              <a:buChar char="•"/>
            </a:pPr>
            <a:r>
              <a:rPr lang="en-US" sz="1600" b="0" i="0" u="none" strike="noStrike" cap="none" dirty="0">
                <a:solidFill>
                  <a:schemeClr val="dk1"/>
                </a:solidFill>
                <a:latin typeface="Aptos" panose="020B0004020202020204" pitchFamily="34" charset="0"/>
                <a:ea typeface="Arial"/>
                <a:cs typeface="Arial"/>
                <a:sym typeface="Arial"/>
              </a:rPr>
              <a:t>An online platform for monitoring and early warning of water resources, floods and droughts, close to real-time for </a:t>
            </a:r>
            <a:r>
              <a:rPr lang="en-US" sz="1600" dirty="0">
                <a:solidFill>
                  <a:schemeClr val="dk1"/>
                </a:solidFill>
                <a:latin typeface="Aptos" panose="020B0004020202020204" pitchFamily="34" charset="0"/>
                <a:ea typeface="Arial"/>
                <a:cs typeface="Arial"/>
                <a:sym typeface="Arial"/>
              </a:rPr>
              <a:t>the </a:t>
            </a:r>
            <a:r>
              <a:rPr lang="en-US" sz="1600" dirty="0" err="1">
                <a:solidFill>
                  <a:schemeClr val="dk1"/>
                </a:solidFill>
                <a:latin typeface="Aptos" panose="020B0004020202020204" pitchFamily="34" charset="0"/>
                <a:ea typeface="Arial"/>
                <a:cs typeface="Arial"/>
                <a:sym typeface="Arial"/>
              </a:rPr>
              <a:t>BuPuSa</a:t>
            </a:r>
            <a:r>
              <a:rPr lang="en-US" sz="1600" dirty="0">
                <a:solidFill>
                  <a:schemeClr val="dk1"/>
                </a:solidFill>
                <a:latin typeface="Aptos" panose="020B0004020202020204" pitchFamily="34" charset="0"/>
                <a:ea typeface="Arial"/>
                <a:cs typeface="Arial"/>
                <a:sym typeface="Arial"/>
              </a:rPr>
              <a:t> basins</a:t>
            </a:r>
          </a:p>
          <a:p>
            <a:pPr marL="285750" indent="-285750" algn="just">
              <a:buFont typeface="Arial" panose="020B0604020202020204" pitchFamily="34" charset="0"/>
              <a:buChar char="•"/>
            </a:pPr>
            <a:endParaRPr lang="en-US" sz="1600" dirty="0">
              <a:latin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latin typeface="Aptos" panose="020B0004020202020204" pitchFamily="34" charset="0"/>
                <a:ea typeface="Times New Roman" panose="02020603050405020304" pitchFamily="18" charset="0"/>
              </a:rPr>
              <a:t>T</a:t>
            </a:r>
            <a:r>
              <a:rPr lang="en-GB" sz="1600" dirty="0">
                <a:effectLst/>
                <a:latin typeface="Aptos" panose="020B0004020202020204" pitchFamily="34" charset="0"/>
                <a:ea typeface="Times New Roman" panose="02020603050405020304" pitchFamily="18" charset="0"/>
              </a:rPr>
              <a:t>here is potential to leverage from the design and implementation of this pilot system to progress EW for the region.</a:t>
            </a:r>
          </a:p>
          <a:p>
            <a:pPr algn="just"/>
            <a:endParaRPr lang="en-GB" sz="1600" dirty="0">
              <a:latin typeface="Aptos" panose="020B0004020202020204" pitchFamily="34" charset="0"/>
              <a:ea typeface="Times New Roman" panose="02020603050405020304" pitchFamily="18" charset="0"/>
            </a:endParaRPr>
          </a:p>
          <a:p>
            <a:pPr algn="just"/>
            <a:r>
              <a:rPr lang="en-GB" sz="1600" dirty="0">
                <a:effectLst/>
                <a:latin typeface="Aptos" panose="020B0004020202020204" pitchFamily="34" charset="0"/>
                <a:ea typeface="Times New Roman" panose="02020603050405020304" pitchFamily="18" charset="0"/>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different regions&#10;&#10;Description automatically generated">
            <a:extLst>
              <a:ext uri="{FF2B5EF4-FFF2-40B4-BE49-F238E27FC236}">
                <a16:creationId xmlns:a16="http://schemas.microsoft.com/office/drawing/2014/main" id="{7D0C16CC-8A99-E104-3E1B-FF9A7AB02C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99"/>
          <a:stretch/>
        </p:blipFill>
        <p:spPr bwMode="auto">
          <a:xfrm>
            <a:off x="5173924" y="1081691"/>
            <a:ext cx="6970058" cy="466969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6506191-AB3F-413D-FD13-7C5444B46C9E}"/>
              </a:ext>
            </a:extLst>
          </p:cNvPr>
          <p:cNvSpPr txBox="1"/>
          <p:nvPr/>
        </p:nvSpPr>
        <p:spPr>
          <a:xfrm>
            <a:off x="5324236" y="5751383"/>
            <a:ext cx="6519570" cy="584775"/>
          </a:xfrm>
          <a:prstGeom prst="rect">
            <a:avLst/>
          </a:prstGeom>
          <a:noFill/>
        </p:spPr>
        <p:txBody>
          <a:bodyPr wrap="square">
            <a:spAutoFit/>
          </a:bodyPr>
          <a:lstStyle/>
          <a:p>
            <a:pPr algn="just"/>
            <a:r>
              <a:rPr lang="en-GB" sz="1600" b="1" dirty="0">
                <a:effectLst/>
                <a:latin typeface="Aptos" panose="020B0004020202020204" pitchFamily="34" charset="0"/>
                <a:ea typeface="Arial" panose="020B0604020202020204" pitchFamily="34" charset="0"/>
              </a:rPr>
              <a:t>Figure.</a:t>
            </a:r>
            <a:r>
              <a:rPr lang="en-GB" sz="1600" dirty="0">
                <a:effectLst/>
                <a:latin typeface="Aptos" panose="020B0004020202020204" pitchFamily="34" charset="0"/>
                <a:ea typeface="Arial" panose="020B0604020202020204" pitchFamily="34" charset="0"/>
              </a:rPr>
              <a:t> Spatial distribution of error statistics for </a:t>
            </a:r>
            <a:r>
              <a:rPr lang="en-GB" sz="1600" dirty="0" err="1">
                <a:effectLst/>
                <a:latin typeface="Aptos" panose="020B0004020202020204" pitchFamily="34" charset="0"/>
                <a:ea typeface="Arial" panose="020B0604020202020204" pitchFamily="34" charset="0"/>
              </a:rPr>
              <a:t>modeled</a:t>
            </a:r>
            <a:r>
              <a:rPr lang="en-GB" sz="1600" dirty="0">
                <a:effectLst/>
                <a:latin typeface="Aptos" panose="020B0004020202020204" pitchFamily="34" charset="0"/>
                <a:ea typeface="Arial" panose="020B0604020202020204" pitchFamily="34" charset="0"/>
              </a:rPr>
              <a:t> streamflow over the </a:t>
            </a:r>
            <a:r>
              <a:rPr lang="en-GB" sz="1600" dirty="0" err="1">
                <a:effectLst/>
                <a:latin typeface="Aptos" panose="020B0004020202020204" pitchFamily="34" charset="0"/>
                <a:ea typeface="Arial" panose="020B0604020202020204" pitchFamily="34" charset="0"/>
              </a:rPr>
              <a:t>BuPuSa</a:t>
            </a:r>
            <a:r>
              <a:rPr lang="en-GB" sz="1600" dirty="0">
                <a:effectLst/>
                <a:latin typeface="Aptos" panose="020B0004020202020204" pitchFamily="34" charset="0"/>
                <a:ea typeface="Arial" panose="020B0604020202020204" pitchFamily="34" charset="0"/>
              </a:rPr>
              <a:t> basins compared to GRDC observations.</a:t>
            </a:r>
          </a:p>
        </p:txBody>
      </p:sp>
      <p:sp>
        <p:nvSpPr>
          <p:cNvPr id="8" name="TextBox 7">
            <a:extLst>
              <a:ext uri="{FF2B5EF4-FFF2-40B4-BE49-F238E27FC236}">
                <a16:creationId xmlns:a16="http://schemas.microsoft.com/office/drawing/2014/main" id="{2A1B3F76-3DC1-C10E-536F-99E7F35465C5}"/>
              </a:ext>
            </a:extLst>
          </p:cNvPr>
          <p:cNvSpPr txBox="1"/>
          <p:nvPr/>
        </p:nvSpPr>
        <p:spPr>
          <a:xfrm>
            <a:off x="263047" y="1227068"/>
            <a:ext cx="4910877" cy="5016758"/>
          </a:xfrm>
          <a:prstGeom prst="rect">
            <a:avLst/>
          </a:prstGeom>
          <a:noFill/>
        </p:spPr>
        <p:txBody>
          <a:bodyPr wrap="square">
            <a:spAutoFit/>
          </a:bodyPr>
          <a:lstStyle/>
          <a:p>
            <a:pPr marL="285750" marR="2540" indent="-285750" algn="just">
              <a:buFont typeface="Arial" panose="020B0604020202020204" pitchFamily="34" charset="0"/>
              <a:buChar char="•"/>
            </a:pPr>
            <a:r>
              <a:rPr lang="en-US" sz="1600" dirty="0">
                <a:effectLst/>
                <a:latin typeface="Aptos" panose="020B0004020202020204" pitchFamily="34" charset="0"/>
                <a:ea typeface="Arial" panose="020B0604020202020204" pitchFamily="34" charset="0"/>
              </a:rPr>
              <a:t>We evaluated the modeled streamflow data against daily observations from the Global Runoff Data Centre (GRDC) for 4 and 26 stations, for Mozambique and Zimbabwe, respectively, within the </a:t>
            </a:r>
            <a:r>
              <a:rPr lang="en-US" sz="1600" dirty="0" err="1">
                <a:effectLst/>
                <a:latin typeface="Aptos" panose="020B0004020202020204" pitchFamily="34" charset="0"/>
                <a:ea typeface="Arial" panose="020B0604020202020204" pitchFamily="34" charset="0"/>
              </a:rPr>
              <a:t>BuPuSa</a:t>
            </a:r>
            <a:r>
              <a:rPr lang="en-US" sz="1600" dirty="0">
                <a:effectLst/>
                <a:latin typeface="Aptos" panose="020B0004020202020204" pitchFamily="34" charset="0"/>
                <a:ea typeface="Arial" panose="020B0604020202020204" pitchFamily="34" charset="0"/>
              </a:rPr>
              <a:t> basins. </a:t>
            </a:r>
          </a:p>
          <a:p>
            <a:pPr marL="285750" marR="2540" indent="-285750" algn="just">
              <a:buFont typeface="Arial" panose="020B0604020202020204" pitchFamily="34" charset="0"/>
              <a:buChar char="•"/>
            </a:pPr>
            <a:endParaRPr lang="en-US" sz="1600" dirty="0">
              <a:effectLst/>
              <a:latin typeface="Aptos" panose="020B0004020202020204" pitchFamily="34" charset="0"/>
              <a:ea typeface="Arial" panose="020B0604020202020204" pitchFamily="34" charset="0"/>
            </a:endParaRPr>
          </a:p>
          <a:p>
            <a:pPr marL="285750" marR="2540" indent="-285750" algn="just">
              <a:buFont typeface="Arial" panose="020B0604020202020204" pitchFamily="34" charset="0"/>
              <a:buChar char="•"/>
            </a:pPr>
            <a:r>
              <a:rPr lang="en-US" sz="1600" dirty="0">
                <a:effectLst/>
                <a:latin typeface="Aptos" panose="020B0004020202020204" pitchFamily="34" charset="0"/>
                <a:ea typeface="Arial" panose="020B0604020202020204" pitchFamily="34" charset="0"/>
              </a:rPr>
              <a:t>The GRDC data are only available up until about 1990 (and with missing data at many stations), which does not overlap with the </a:t>
            </a:r>
            <a:r>
              <a:rPr lang="en-US" sz="1600" dirty="0" err="1">
                <a:effectLst/>
                <a:latin typeface="Aptos" panose="020B0004020202020204" pitchFamily="34" charset="0"/>
                <a:ea typeface="Arial" panose="020B0604020202020204" pitchFamily="34" charset="0"/>
              </a:rPr>
              <a:t>Hydroblocks</a:t>
            </a:r>
            <a:r>
              <a:rPr lang="en-US" sz="1600" dirty="0">
                <a:effectLst/>
                <a:latin typeface="Aptos" panose="020B0004020202020204" pitchFamily="34" charset="0"/>
                <a:ea typeface="Arial" panose="020B0604020202020204" pitchFamily="34" charset="0"/>
              </a:rPr>
              <a:t> modeling period of 2000-2022. </a:t>
            </a:r>
          </a:p>
          <a:p>
            <a:pPr marL="285750" marR="2540" indent="-285750" algn="just">
              <a:buFont typeface="Arial" panose="020B0604020202020204" pitchFamily="34" charset="0"/>
              <a:buChar char="•"/>
            </a:pPr>
            <a:endParaRPr lang="en-US" sz="1600" dirty="0">
              <a:effectLst/>
              <a:latin typeface="Aptos" panose="020B0004020202020204" pitchFamily="34" charset="0"/>
              <a:ea typeface="Arial" panose="020B0604020202020204" pitchFamily="34" charset="0"/>
            </a:endParaRPr>
          </a:p>
          <a:p>
            <a:pPr marL="285750" marR="2540" indent="-285750" algn="just">
              <a:buFont typeface="Arial" panose="020B0604020202020204" pitchFamily="34" charset="0"/>
              <a:buChar char="•"/>
            </a:pPr>
            <a:r>
              <a:rPr lang="en-US" sz="1600" dirty="0">
                <a:effectLst/>
                <a:latin typeface="Aptos" panose="020B0004020202020204" pitchFamily="34" charset="0"/>
                <a:ea typeface="Arial" panose="020B0604020202020204" pitchFamily="34" charset="0"/>
              </a:rPr>
              <a:t>We therefore compare with the simulations from the ZIM-FDM and MOZ-FDM national monitoring systems, which use similar but coarser modeling approaches. </a:t>
            </a:r>
          </a:p>
          <a:p>
            <a:pPr marL="285750" marR="2540" indent="-285750" algn="just">
              <a:buFont typeface="Arial" panose="020B0604020202020204" pitchFamily="34" charset="0"/>
              <a:buChar char="•"/>
            </a:pPr>
            <a:endParaRPr lang="en-US" sz="1600" dirty="0">
              <a:latin typeface="Aptos" panose="020B0004020202020204" pitchFamily="34" charset="0"/>
              <a:ea typeface="Arial" panose="020B0604020202020204" pitchFamily="34" charset="0"/>
            </a:endParaRPr>
          </a:p>
          <a:p>
            <a:pPr marL="285750" marR="2540" indent="-285750" algn="just">
              <a:buFont typeface="Arial" panose="020B0604020202020204" pitchFamily="34" charset="0"/>
              <a:buChar char="•"/>
            </a:pPr>
            <a:r>
              <a:rPr lang="en-US" sz="1600" dirty="0">
                <a:effectLst/>
                <a:latin typeface="Aptos" panose="020B0004020202020204" pitchFamily="34" charset="0"/>
                <a:ea typeface="Arial" panose="020B0604020202020204" pitchFamily="34" charset="0"/>
              </a:rPr>
              <a:t>The model generally performs well but is too wet and variable compared to the observations.</a:t>
            </a:r>
          </a:p>
          <a:p>
            <a:pPr marL="285750" marR="2540" indent="-285750" algn="just">
              <a:buFont typeface="Arial" panose="020B0604020202020204" pitchFamily="34" charset="0"/>
              <a:buChar char="•"/>
            </a:pPr>
            <a:endParaRPr lang="en-US" sz="1600" dirty="0">
              <a:latin typeface="Aptos" panose="020B0004020202020204" pitchFamily="34" charset="0"/>
              <a:ea typeface="Arial" panose="020B0604020202020204" pitchFamily="34" charset="0"/>
            </a:endParaRPr>
          </a:p>
          <a:p>
            <a:pPr marL="285750" marR="2540" indent="-285750" algn="just">
              <a:buFont typeface="Arial" panose="020B0604020202020204" pitchFamily="34" charset="0"/>
              <a:buChar char="•"/>
            </a:pPr>
            <a:endParaRPr lang="en-US" sz="1600" dirty="0">
              <a:effectLst/>
              <a:latin typeface="Aptos" panose="020B0004020202020204" pitchFamily="34" charset="0"/>
              <a:ea typeface="Arial" panose="020B0604020202020204" pitchFamily="34" charset="0"/>
            </a:endParaRPr>
          </a:p>
        </p:txBody>
      </p:sp>
      <p:sp>
        <p:nvSpPr>
          <p:cNvPr id="9" name="Title 1">
            <a:extLst>
              <a:ext uri="{FF2B5EF4-FFF2-40B4-BE49-F238E27FC236}">
                <a16:creationId xmlns:a16="http://schemas.microsoft.com/office/drawing/2014/main" id="{8850BA23-5403-2C8B-C7E2-9CE866CD06C9}"/>
              </a:ext>
            </a:extLst>
          </p:cNvPr>
          <p:cNvSpPr txBox="1">
            <a:spLocks/>
          </p:cNvSpPr>
          <p:nvPr/>
        </p:nvSpPr>
        <p:spPr bwMode="auto">
          <a:xfrm>
            <a:off x="624590" y="309026"/>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err="1">
                <a:solidFill>
                  <a:sysClr val="windowText" lastClr="000000"/>
                </a:solidFill>
                <a:latin typeface="Aptos" panose="020B0004020202020204" pitchFamily="34" charset="0"/>
              </a:rPr>
              <a:t>Hydroblocks</a:t>
            </a:r>
            <a:r>
              <a:rPr lang="en-US" b="1" dirty="0">
                <a:solidFill>
                  <a:sysClr val="windowText" lastClr="000000"/>
                </a:solidFill>
                <a:latin typeface="Aptos" panose="020B0004020202020204" pitchFamily="34" charset="0"/>
              </a:rPr>
              <a:t>-RAPID validation - Streamflow</a:t>
            </a:r>
          </a:p>
        </p:txBody>
      </p:sp>
    </p:spTree>
    <p:extLst>
      <p:ext uri="{BB962C8B-B14F-4D97-AF65-F5344CB8AC3E}">
        <p14:creationId xmlns:p14="http://schemas.microsoft.com/office/powerpoint/2010/main" val="3474499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58B704-C34C-AEDB-3A24-ABED407E6796}"/>
              </a:ext>
            </a:extLst>
          </p:cNvPr>
          <p:cNvSpPr txBox="1">
            <a:spLocks/>
          </p:cNvSpPr>
          <p:nvPr/>
        </p:nvSpPr>
        <p:spPr bwMode="auto">
          <a:xfrm>
            <a:off x="624590" y="309026"/>
            <a:ext cx="10942819" cy="1077218"/>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err="1">
                <a:solidFill>
                  <a:sysClr val="windowText" lastClr="000000"/>
                </a:solidFill>
                <a:latin typeface="Aptos" panose="020B0004020202020204" pitchFamily="34" charset="0"/>
              </a:rPr>
              <a:t>Hydroblocks</a:t>
            </a:r>
            <a:r>
              <a:rPr lang="en-US" b="1" dirty="0">
                <a:solidFill>
                  <a:sysClr val="windowText" lastClr="000000"/>
                </a:solidFill>
                <a:latin typeface="Aptos" panose="020B0004020202020204" pitchFamily="34" charset="0"/>
              </a:rPr>
              <a:t>-RAPID validation – </a:t>
            </a:r>
          </a:p>
          <a:p>
            <a:r>
              <a:rPr lang="en-US" b="1" dirty="0">
                <a:solidFill>
                  <a:sysClr val="windowText" lastClr="000000"/>
                </a:solidFill>
                <a:latin typeface="Aptos" panose="020B0004020202020204" pitchFamily="34" charset="0"/>
              </a:rPr>
              <a:t>some example streamflow stations</a:t>
            </a:r>
          </a:p>
        </p:txBody>
      </p:sp>
      <p:pic>
        <p:nvPicPr>
          <p:cNvPr id="5" name="Picture 4" descr="A graph of a bridge control section&#10;&#10;Description automatically generated">
            <a:extLst>
              <a:ext uri="{FF2B5EF4-FFF2-40B4-BE49-F238E27FC236}">
                <a16:creationId xmlns:a16="http://schemas.microsoft.com/office/drawing/2014/main" id="{2B1533E6-CCBF-8ACB-8441-66FD35FE71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49" y="1561706"/>
            <a:ext cx="5705475" cy="2519680"/>
          </a:xfrm>
          <a:prstGeom prst="rect">
            <a:avLst/>
          </a:prstGeom>
        </p:spPr>
      </p:pic>
      <p:pic>
        <p:nvPicPr>
          <p:cNvPr id="6" name="Picture 5" descr="A graph of a graph&#10;&#10;Description automatically generated">
            <a:extLst>
              <a:ext uri="{FF2B5EF4-FFF2-40B4-BE49-F238E27FC236}">
                <a16:creationId xmlns:a16="http://schemas.microsoft.com/office/drawing/2014/main" id="{E812816F-18FA-08F4-3B81-BF2981FB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1224" y="1549180"/>
            <a:ext cx="5705475" cy="2519680"/>
          </a:xfrm>
          <a:prstGeom prst="rect">
            <a:avLst/>
          </a:prstGeom>
        </p:spPr>
      </p:pic>
      <p:pic>
        <p:nvPicPr>
          <p:cNvPr id="7" name="Picture 6" descr="A graph of a graph&#10;&#10;Description automatically generated">
            <a:extLst>
              <a:ext uri="{FF2B5EF4-FFF2-40B4-BE49-F238E27FC236}">
                <a16:creationId xmlns:a16="http://schemas.microsoft.com/office/drawing/2014/main" id="{19C23A48-45CB-0D3F-68C6-D0882E4B7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99" y="3882444"/>
            <a:ext cx="5686425" cy="2519680"/>
          </a:xfrm>
          <a:prstGeom prst="rect">
            <a:avLst/>
          </a:prstGeom>
        </p:spPr>
      </p:pic>
      <p:sp>
        <p:nvSpPr>
          <p:cNvPr id="9" name="TextBox 8">
            <a:extLst>
              <a:ext uri="{FF2B5EF4-FFF2-40B4-BE49-F238E27FC236}">
                <a16:creationId xmlns:a16="http://schemas.microsoft.com/office/drawing/2014/main" id="{FBC3BCB0-7021-AE64-69B8-DDA636053BEF}"/>
              </a:ext>
            </a:extLst>
          </p:cNvPr>
          <p:cNvSpPr txBox="1"/>
          <p:nvPr/>
        </p:nvSpPr>
        <p:spPr>
          <a:xfrm>
            <a:off x="6200778" y="4626430"/>
            <a:ext cx="4989736" cy="2031325"/>
          </a:xfrm>
          <a:prstGeom prst="rect">
            <a:avLst/>
          </a:prstGeom>
          <a:noFill/>
        </p:spPr>
        <p:txBody>
          <a:bodyPr wrap="square">
            <a:spAutoFit/>
          </a:bodyPr>
          <a:lstStyle/>
          <a:p>
            <a:pPr algn="just"/>
            <a:r>
              <a:rPr lang="en-GB" sz="1800" dirty="0">
                <a:effectLst/>
                <a:latin typeface="Aptos" panose="020B0004020202020204" pitchFamily="34" charset="0"/>
                <a:ea typeface="Arial" panose="020B0604020202020204" pitchFamily="34" charset="0"/>
              </a:rPr>
              <a:t>Time series of </a:t>
            </a:r>
            <a:r>
              <a:rPr lang="en-GB" sz="1800" dirty="0" err="1">
                <a:effectLst/>
                <a:latin typeface="Aptos" panose="020B0004020202020204" pitchFamily="34" charset="0"/>
                <a:ea typeface="Arial" panose="020B0604020202020204" pitchFamily="34" charset="0"/>
              </a:rPr>
              <a:t>modeled</a:t>
            </a:r>
            <a:r>
              <a:rPr lang="en-GB" sz="1800" dirty="0">
                <a:effectLst/>
                <a:latin typeface="Aptos" panose="020B0004020202020204" pitchFamily="34" charset="0"/>
                <a:ea typeface="Arial" panose="020B0604020202020204" pitchFamily="34" charset="0"/>
              </a:rPr>
              <a:t> and observed daily streamflow at three example gauging stations in the </a:t>
            </a:r>
            <a:r>
              <a:rPr lang="en-GB" sz="1800" dirty="0" err="1">
                <a:effectLst/>
                <a:latin typeface="Aptos" panose="020B0004020202020204" pitchFamily="34" charset="0"/>
                <a:ea typeface="Arial" panose="020B0604020202020204" pitchFamily="34" charset="0"/>
              </a:rPr>
              <a:t>BuPuSa</a:t>
            </a:r>
            <a:r>
              <a:rPr lang="en-GB" sz="1800" dirty="0">
                <a:effectLst/>
                <a:latin typeface="Aptos" panose="020B0004020202020204" pitchFamily="34" charset="0"/>
                <a:ea typeface="Arial" panose="020B0604020202020204" pitchFamily="34" charset="0"/>
              </a:rPr>
              <a:t> basins.</a:t>
            </a:r>
          </a:p>
          <a:p>
            <a:pPr algn="just"/>
            <a:endParaRPr lang="en-GB" dirty="0">
              <a:latin typeface="Aptos" panose="020B0004020202020204" pitchFamily="34" charset="0"/>
              <a:ea typeface="Arial" panose="020B0604020202020204" pitchFamily="34" charset="0"/>
            </a:endParaRPr>
          </a:p>
          <a:p>
            <a:pPr algn="just"/>
            <a:r>
              <a:rPr lang="en-US" sz="1800" i="1" dirty="0">
                <a:effectLst/>
                <a:latin typeface="Aptos" panose="020B0004020202020204" pitchFamily="34" charset="0"/>
                <a:ea typeface="Arial" panose="020B0604020202020204" pitchFamily="34" charset="0"/>
              </a:rPr>
              <a:t>Are there more recent streamflow observations available to validate the model?</a:t>
            </a:r>
          </a:p>
          <a:p>
            <a:pPr algn="just"/>
            <a:endParaRPr lang="en-GB" sz="1800" dirty="0">
              <a:effectLst/>
              <a:latin typeface="Aptos" panose="020B0004020202020204" pitchFamily="34" charset="0"/>
              <a:ea typeface="Arial" panose="020B0604020202020204" pitchFamily="34" charset="0"/>
            </a:endParaRPr>
          </a:p>
        </p:txBody>
      </p:sp>
    </p:spTree>
    <p:extLst>
      <p:ext uri="{BB962C8B-B14F-4D97-AF65-F5344CB8AC3E}">
        <p14:creationId xmlns:p14="http://schemas.microsoft.com/office/powerpoint/2010/main" val="2800155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58B704-C34C-AEDB-3A24-ABED407E6796}"/>
              </a:ext>
            </a:extLst>
          </p:cNvPr>
          <p:cNvSpPr txBox="1">
            <a:spLocks/>
          </p:cNvSpPr>
          <p:nvPr/>
        </p:nvSpPr>
        <p:spPr bwMode="auto">
          <a:xfrm>
            <a:off x="624590" y="309026"/>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err="1">
                <a:solidFill>
                  <a:sysClr val="windowText" lastClr="000000"/>
                </a:solidFill>
                <a:latin typeface="Aptos" panose="020B0004020202020204" pitchFamily="34" charset="0"/>
              </a:rPr>
              <a:t>Hydroblocks</a:t>
            </a:r>
            <a:r>
              <a:rPr lang="en-US" b="1" dirty="0">
                <a:solidFill>
                  <a:sysClr val="windowText" lastClr="000000"/>
                </a:solidFill>
                <a:latin typeface="Aptos" panose="020B0004020202020204" pitchFamily="34" charset="0"/>
              </a:rPr>
              <a:t>-RAPID validation of Soil Moisture</a:t>
            </a:r>
          </a:p>
        </p:txBody>
      </p:sp>
      <p:pic>
        <p:nvPicPr>
          <p:cNvPr id="2" name="Picture 1" descr="A diagram of a weather forecast&#10;&#10;Description automatically generated with medium confidence">
            <a:extLst>
              <a:ext uri="{FF2B5EF4-FFF2-40B4-BE49-F238E27FC236}">
                <a16:creationId xmlns:a16="http://schemas.microsoft.com/office/drawing/2014/main" id="{27C6ADC5-CF02-DF3A-A4A9-A5EF2194CC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054" y="1675629"/>
            <a:ext cx="7076350" cy="5307631"/>
          </a:xfrm>
          <a:prstGeom prst="rect">
            <a:avLst/>
          </a:prstGeom>
        </p:spPr>
      </p:pic>
      <p:sp>
        <p:nvSpPr>
          <p:cNvPr id="8" name="TextBox 7">
            <a:extLst>
              <a:ext uri="{FF2B5EF4-FFF2-40B4-BE49-F238E27FC236}">
                <a16:creationId xmlns:a16="http://schemas.microsoft.com/office/drawing/2014/main" id="{7AF4A24B-2FDD-B410-1490-6AF11095B56C}"/>
              </a:ext>
            </a:extLst>
          </p:cNvPr>
          <p:cNvSpPr txBox="1"/>
          <p:nvPr/>
        </p:nvSpPr>
        <p:spPr>
          <a:xfrm>
            <a:off x="8638973" y="4830577"/>
            <a:ext cx="3329550" cy="954107"/>
          </a:xfrm>
          <a:prstGeom prst="rect">
            <a:avLst/>
          </a:prstGeom>
          <a:noFill/>
        </p:spPr>
        <p:txBody>
          <a:bodyPr wrap="square">
            <a:spAutoFit/>
          </a:bodyPr>
          <a:lstStyle/>
          <a:p>
            <a:pPr algn="just"/>
            <a:r>
              <a:rPr lang="en-GB" sz="1400" b="1" dirty="0">
                <a:effectLst/>
                <a:latin typeface="Aptos" panose="020B0004020202020204" pitchFamily="34" charset="0"/>
                <a:ea typeface="Arial" panose="020B0604020202020204" pitchFamily="34" charset="0"/>
              </a:rPr>
              <a:t>Figure. </a:t>
            </a:r>
            <a:r>
              <a:rPr lang="en-GB" sz="1400" dirty="0">
                <a:effectLst/>
                <a:latin typeface="Aptos" panose="020B0004020202020204" pitchFamily="34" charset="0"/>
                <a:ea typeface="Arial" panose="020B0604020202020204" pitchFamily="34" charset="0"/>
              </a:rPr>
              <a:t>Comparison of monthly average top layer soil moisture between the ESA-CCI satellite based estimate and the Hydroblocks estimate for 2000 to 2022.</a:t>
            </a:r>
          </a:p>
        </p:txBody>
      </p:sp>
      <p:sp>
        <p:nvSpPr>
          <p:cNvPr id="11" name="TextBox 10">
            <a:extLst>
              <a:ext uri="{FF2B5EF4-FFF2-40B4-BE49-F238E27FC236}">
                <a16:creationId xmlns:a16="http://schemas.microsoft.com/office/drawing/2014/main" id="{166ADC18-D082-4EC9-694A-5ED2FF54095D}"/>
              </a:ext>
            </a:extLst>
          </p:cNvPr>
          <p:cNvSpPr txBox="1"/>
          <p:nvPr/>
        </p:nvSpPr>
        <p:spPr>
          <a:xfrm>
            <a:off x="366907" y="893801"/>
            <a:ext cx="11458184" cy="830997"/>
          </a:xfrm>
          <a:prstGeom prst="rect">
            <a:avLst/>
          </a:prstGeom>
          <a:noFill/>
        </p:spPr>
        <p:txBody>
          <a:bodyPr wrap="square">
            <a:spAutoFit/>
          </a:bodyPr>
          <a:lstStyle/>
          <a:p>
            <a:r>
              <a:rPr lang="en-GB" sz="1600" dirty="0">
                <a:effectLst/>
                <a:latin typeface="Aptos" panose="020B0004020202020204" pitchFamily="34" charset="0"/>
                <a:ea typeface="Arial" panose="020B0604020202020204" pitchFamily="34" charset="0"/>
              </a:rPr>
              <a:t>For soil moisture, we compare with the European Space Agency's Climate Change Initiative for Soil Moisture (ESA-CCI SM v08.1) product, which harmonizes and merges soil moisture retrievals from active and passive microwave satellite sensors to consistent daily, global maps of near-surface soil moisture at 0.25-degree spatial resolution. </a:t>
            </a:r>
          </a:p>
        </p:txBody>
      </p:sp>
    </p:spTree>
    <p:extLst>
      <p:ext uri="{BB962C8B-B14F-4D97-AF65-F5344CB8AC3E}">
        <p14:creationId xmlns:p14="http://schemas.microsoft.com/office/powerpoint/2010/main" val="216353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58B704-C34C-AEDB-3A24-ABED407E6796}"/>
              </a:ext>
            </a:extLst>
          </p:cNvPr>
          <p:cNvSpPr txBox="1">
            <a:spLocks/>
          </p:cNvSpPr>
          <p:nvPr/>
        </p:nvSpPr>
        <p:spPr bwMode="auto">
          <a:xfrm>
            <a:off x="624590" y="309026"/>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err="1">
                <a:solidFill>
                  <a:sysClr val="windowText" lastClr="000000"/>
                </a:solidFill>
                <a:latin typeface="Aptos" panose="020B0004020202020204" pitchFamily="34" charset="0"/>
              </a:rPr>
              <a:t>Hydroblocks</a:t>
            </a:r>
            <a:r>
              <a:rPr lang="en-US" b="1" dirty="0">
                <a:solidFill>
                  <a:sysClr val="windowText" lastClr="000000"/>
                </a:solidFill>
                <a:latin typeface="Aptos" panose="020B0004020202020204" pitchFamily="34" charset="0"/>
              </a:rPr>
              <a:t>-RAPID validation of Evaporation</a:t>
            </a:r>
          </a:p>
        </p:txBody>
      </p:sp>
      <p:sp>
        <p:nvSpPr>
          <p:cNvPr id="5" name="TextBox 4">
            <a:extLst>
              <a:ext uri="{FF2B5EF4-FFF2-40B4-BE49-F238E27FC236}">
                <a16:creationId xmlns:a16="http://schemas.microsoft.com/office/drawing/2014/main" id="{D30D8F50-3F2F-1000-3BDD-62E3FA42B0A9}"/>
              </a:ext>
            </a:extLst>
          </p:cNvPr>
          <p:cNvSpPr txBox="1"/>
          <p:nvPr/>
        </p:nvSpPr>
        <p:spPr>
          <a:xfrm>
            <a:off x="217714" y="1021551"/>
            <a:ext cx="11494122" cy="738664"/>
          </a:xfrm>
          <a:prstGeom prst="rect">
            <a:avLst/>
          </a:prstGeom>
          <a:noFill/>
        </p:spPr>
        <p:txBody>
          <a:bodyPr wrap="square">
            <a:spAutoFit/>
          </a:bodyPr>
          <a:lstStyle/>
          <a:p>
            <a:r>
              <a:rPr lang="en-GB" sz="1400" dirty="0">
                <a:effectLst/>
                <a:latin typeface="Aptos" panose="020B0004020202020204" pitchFamily="34" charset="0"/>
                <a:ea typeface="Arial" panose="020B0604020202020204" pitchFamily="34" charset="0"/>
              </a:rPr>
              <a:t>We also compare with a satellite-model based estimate of evaporation: a recent version of the GLEAM dataset, V3.6a, which is a global dataset spanning 1980–2021 at 0.5-degree, daily resolution, and is often used as a benchmark dataset for evaporation. </a:t>
            </a:r>
          </a:p>
          <a:p>
            <a:pPr marL="285750" indent="-285750">
              <a:buFont typeface="Arial" panose="020B0604020202020204" pitchFamily="34" charset="0"/>
              <a:buChar char="•"/>
            </a:pPr>
            <a:endParaRPr lang="en-US" sz="1400" dirty="0">
              <a:latin typeface="Aptos" panose="020B0004020202020204" pitchFamily="34" charset="0"/>
            </a:endParaRPr>
          </a:p>
        </p:txBody>
      </p:sp>
      <p:pic>
        <p:nvPicPr>
          <p:cNvPr id="9" name="Picture 8" descr="A diagram of a weather forecast&#10;&#10;Description automatically generated with medium confidence">
            <a:extLst>
              <a:ext uri="{FF2B5EF4-FFF2-40B4-BE49-F238E27FC236}">
                <a16:creationId xmlns:a16="http://schemas.microsoft.com/office/drawing/2014/main" id="{18BC6F37-D870-1FB7-AD64-136EB8740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2472" y="1458430"/>
            <a:ext cx="7198927" cy="5399570"/>
          </a:xfrm>
          <a:prstGeom prst="rect">
            <a:avLst/>
          </a:prstGeom>
        </p:spPr>
      </p:pic>
      <p:sp>
        <p:nvSpPr>
          <p:cNvPr id="8" name="TextBox 7">
            <a:extLst>
              <a:ext uri="{FF2B5EF4-FFF2-40B4-BE49-F238E27FC236}">
                <a16:creationId xmlns:a16="http://schemas.microsoft.com/office/drawing/2014/main" id="{7AF4A24B-2FDD-B410-1490-6AF11095B56C}"/>
              </a:ext>
            </a:extLst>
          </p:cNvPr>
          <p:cNvSpPr txBox="1"/>
          <p:nvPr/>
        </p:nvSpPr>
        <p:spPr>
          <a:xfrm>
            <a:off x="16701" y="4409162"/>
            <a:ext cx="2695333" cy="1169551"/>
          </a:xfrm>
          <a:prstGeom prst="rect">
            <a:avLst/>
          </a:prstGeom>
          <a:noFill/>
        </p:spPr>
        <p:txBody>
          <a:bodyPr wrap="square">
            <a:spAutoFit/>
          </a:bodyPr>
          <a:lstStyle/>
          <a:p>
            <a:pPr algn="just"/>
            <a:r>
              <a:rPr lang="en-GB" sz="1400" b="1" dirty="0">
                <a:effectLst/>
                <a:latin typeface="Aptos" panose="020B0004020202020204" pitchFamily="34" charset="0"/>
                <a:ea typeface="Arial" panose="020B0604020202020204" pitchFamily="34" charset="0"/>
              </a:rPr>
              <a:t>Figure</a:t>
            </a:r>
            <a:r>
              <a:rPr lang="en-GB" sz="1400" dirty="0">
                <a:effectLst/>
                <a:latin typeface="Aptos" panose="020B0004020202020204" pitchFamily="34" charset="0"/>
                <a:ea typeface="Arial" panose="020B0604020202020204" pitchFamily="34" charset="0"/>
              </a:rPr>
              <a:t>. Comparison of monthly average evaporation between the GLEAM satellite-based estimate and the Hydroblocks estimate for 2000 to 2021.</a:t>
            </a:r>
          </a:p>
        </p:txBody>
      </p:sp>
    </p:spTree>
    <p:extLst>
      <p:ext uri="{BB962C8B-B14F-4D97-AF65-F5344CB8AC3E}">
        <p14:creationId xmlns:p14="http://schemas.microsoft.com/office/powerpoint/2010/main" val="3569182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maps of water&#10;&#10;Description automatically generated">
            <a:extLst>
              <a:ext uri="{FF2B5EF4-FFF2-40B4-BE49-F238E27FC236}">
                <a16:creationId xmlns:a16="http://schemas.microsoft.com/office/drawing/2014/main" id="{B9EE232E-EC16-5B38-B136-DA7D4689E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537" y="914820"/>
            <a:ext cx="7800434" cy="5179524"/>
          </a:xfrm>
          <a:prstGeom prst="rect">
            <a:avLst/>
          </a:prstGeom>
        </p:spPr>
      </p:pic>
      <p:sp>
        <p:nvSpPr>
          <p:cNvPr id="6" name="TextBox 5">
            <a:extLst>
              <a:ext uri="{FF2B5EF4-FFF2-40B4-BE49-F238E27FC236}">
                <a16:creationId xmlns:a16="http://schemas.microsoft.com/office/drawing/2014/main" id="{6B27752D-2C25-8C95-8E6A-00DD680728CB}"/>
              </a:ext>
            </a:extLst>
          </p:cNvPr>
          <p:cNvSpPr txBox="1"/>
          <p:nvPr/>
        </p:nvSpPr>
        <p:spPr>
          <a:xfrm>
            <a:off x="3219189" y="6088513"/>
            <a:ext cx="8830848" cy="738664"/>
          </a:xfrm>
          <a:prstGeom prst="rect">
            <a:avLst/>
          </a:prstGeom>
          <a:noFill/>
        </p:spPr>
        <p:txBody>
          <a:bodyPr wrap="square">
            <a:spAutoFit/>
          </a:bodyPr>
          <a:lstStyle/>
          <a:p>
            <a:pPr indent="9525" algn="just"/>
            <a:r>
              <a:rPr lang="en-US" sz="1400" b="1" dirty="0">
                <a:effectLst/>
                <a:ea typeface="Calibri" panose="020F0502020204030204" pitchFamily="34" charset="0"/>
              </a:rPr>
              <a:t>Figure</a:t>
            </a:r>
            <a:r>
              <a:rPr lang="en-US" sz="1400" dirty="0">
                <a:effectLst/>
                <a:ea typeface="Calibri" panose="020F0502020204030204" pitchFamily="34" charset="0"/>
              </a:rPr>
              <a:t>. Inundation maps for March 19, 2019 produced by ARIA using Sentinel-1 SAR observations (a), machine-learning based downscaling from SMAP fractional water product (b), 1-day forecast (c), 3-day forecast (d), and 10-day forecast (e) for March 19, 2019 when peak flood occurred during the Cyclone </a:t>
            </a:r>
            <a:r>
              <a:rPr lang="en-US" sz="1400" dirty="0" err="1">
                <a:effectLst/>
                <a:ea typeface="Calibri" panose="020F0502020204030204" pitchFamily="34" charset="0"/>
              </a:rPr>
              <a:t>Idai</a:t>
            </a:r>
            <a:r>
              <a:rPr lang="en-US" sz="1400" dirty="0">
                <a:effectLst/>
                <a:ea typeface="Calibri" panose="020F0502020204030204" pitchFamily="34" charset="0"/>
              </a:rPr>
              <a:t> event.</a:t>
            </a:r>
            <a:endParaRPr lang="en-GB" sz="1400" dirty="0">
              <a:effectLst/>
              <a:ea typeface="Calibri" panose="020F0502020204030204" pitchFamily="34" charset="0"/>
            </a:endParaRPr>
          </a:p>
        </p:txBody>
      </p:sp>
      <p:sp>
        <p:nvSpPr>
          <p:cNvPr id="7" name="Title 1">
            <a:extLst>
              <a:ext uri="{FF2B5EF4-FFF2-40B4-BE49-F238E27FC236}">
                <a16:creationId xmlns:a16="http://schemas.microsoft.com/office/drawing/2014/main" id="{17DFB371-27D6-49F6-0BE8-95D4B32CEF6F}"/>
              </a:ext>
            </a:extLst>
          </p:cNvPr>
          <p:cNvSpPr txBox="1">
            <a:spLocks/>
          </p:cNvSpPr>
          <p:nvPr/>
        </p:nvSpPr>
        <p:spPr bwMode="auto">
          <a:xfrm>
            <a:off x="624590" y="309026"/>
            <a:ext cx="10942819" cy="584775"/>
          </a:xfrm>
          <a:prstGeom prst="rect">
            <a:avLst/>
          </a:prstGeom>
          <a:noFill/>
        </p:spPr>
        <p:txBody>
          <a:bodyPr wrap="square">
            <a:spAutoFit/>
          </a:bodyPr>
          <a:lstStyle>
            <a:defPPr>
              <a:defRPr lang="en-US"/>
            </a:defPPr>
            <a:lvl1pPr algn="ctr">
              <a:defRPr sz="3200">
                <a:solidFill>
                  <a:schemeClr val="bg1"/>
                </a:solidFill>
                <a:latin typeface="Arial" charset="0"/>
                <a:ea typeface="Arial" charset="0"/>
                <a:cs typeface="Arial" charset="0"/>
              </a:defRPr>
            </a:lvl1pPr>
          </a:lstStyle>
          <a:p>
            <a:r>
              <a:rPr lang="en-US" b="1" dirty="0">
                <a:solidFill>
                  <a:sysClr val="windowText" lastClr="000000"/>
                </a:solidFill>
                <a:latin typeface="+mn-lt"/>
              </a:rPr>
              <a:t>Flood Inundation Evaluations</a:t>
            </a:r>
          </a:p>
        </p:txBody>
      </p:sp>
      <p:sp>
        <p:nvSpPr>
          <p:cNvPr id="9" name="TextBox 8">
            <a:extLst>
              <a:ext uri="{FF2B5EF4-FFF2-40B4-BE49-F238E27FC236}">
                <a16:creationId xmlns:a16="http://schemas.microsoft.com/office/drawing/2014/main" id="{E89924B5-F42E-0073-8FEC-6E40DF22DB25}"/>
              </a:ext>
            </a:extLst>
          </p:cNvPr>
          <p:cNvSpPr txBox="1"/>
          <p:nvPr/>
        </p:nvSpPr>
        <p:spPr>
          <a:xfrm>
            <a:off x="107665" y="1055221"/>
            <a:ext cx="3963294" cy="3046988"/>
          </a:xfrm>
          <a:prstGeom prst="rect">
            <a:avLst/>
          </a:prstGeom>
          <a:noFill/>
        </p:spPr>
        <p:txBody>
          <a:bodyPr wrap="square">
            <a:spAutoFit/>
          </a:bodyPr>
          <a:lstStyle/>
          <a:p>
            <a:pPr marL="285750" indent="-285750" algn="just">
              <a:buFont typeface="Arial" panose="020B0604020202020204" pitchFamily="34" charset="0"/>
              <a:buChar char="•"/>
            </a:pPr>
            <a:r>
              <a:rPr lang="en-GB" sz="1600" dirty="0">
                <a:effectLst/>
                <a:ea typeface="Arial" panose="020B0604020202020204" pitchFamily="34" charset="0"/>
              </a:rPr>
              <a:t>Comparison with flood maps independently derived by the NASA JPL Advanced Rapid Imaging and Analysis (ARIA) project from space-borne Sentinel-1 Synthetic Aperture Radar (SAR) observations on March 19, 2019 when the flood peak occurred. </a:t>
            </a:r>
          </a:p>
          <a:p>
            <a:pPr marL="285750" indent="-285750" algn="just">
              <a:buFont typeface="Arial" panose="020B0604020202020204" pitchFamily="34" charset="0"/>
              <a:buChar char="•"/>
            </a:pPr>
            <a:endParaRPr lang="en-GB" sz="1600" dirty="0">
              <a:ea typeface="Arial" panose="020B0604020202020204" pitchFamily="34" charset="0"/>
            </a:endParaRPr>
          </a:p>
          <a:p>
            <a:pPr marL="285750" indent="-285750" algn="just">
              <a:buFont typeface="Arial" panose="020B0604020202020204" pitchFamily="34" charset="0"/>
              <a:buChar char="•"/>
            </a:pPr>
            <a:r>
              <a:rPr lang="en-GB" sz="1600" dirty="0">
                <a:effectLst/>
                <a:ea typeface="Arial" panose="020B0604020202020204" pitchFamily="34" charset="0"/>
              </a:rPr>
              <a:t>Relatively large uncertainties are expected in the ARIA SAR-based flood maps over urban areas and land with moderate to dense vegetation cover. </a:t>
            </a:r>
          </a:p>
        </p:txBody>
      </p:sp>
    </p:spTree>
    <p:extLst>
      <p:ext uri="{BB962C8B-B14F-4D97-AF65-F5344CB8AC3E}">
        <p14:creationId xmlns:p14="http://schemas.microsoft.com/office/powerpoint/2010/main" val="1826113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4660254" y="1459293"/>
            <a:ext cx="2871491" cy="1569660"/>
          </a:xfrm>
          <a:prstGeom prst="rect">
            <a:avLst/>
          </a:prstGeom>
        </p:spPr>
        <p:txBody>
          <a:bodyPr wrap="none">
            <a:spAutoFit/>
          </a:bodyPr>
          <a:lstStyle/>
          <a:p>
            <a:pPr algn="ctr"/>
            <a:r>
              <a:rPr lang="en-US" sz="3200" dirty="0">
                <a:latin typeface="Aptos" panose="020B0004020202020204" pitchFamily="34" charset="0"/>
                <a:cs typeface="Arial" panose="020B0604020202020204" pitchFamily="34" charset="0"/>
              </a:rPr>
              <a:t>Any questions?</a:t>
            </a:r>
          </a:p>
          <a:p>
            <a:pPr algn="ctr"/>
            <a:endParaRPr lang="en-US" sz="3200" dirty="0">
              <a:latin typeface="Aptos" panose="020B0004020202020204" pitchFamily="34" charset="0"/>
              <a:cs typeface="Arial" panose="020B0604020202020204" pitchFamily="34" charset="0"/>
            </a:endParaRPr>
          </a:p>
          <a:p>
            <a:pPr algn="ctr"/>
            <a:endParaRPr lang="en-US" sz="3200"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83693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 Resilient BuPuSa Project | UNESCO">
            <a:extLst>
              <a:ext uri="{FF2B5EF4-FFF2-40B4-BE49-F238E27FC236}">
                <a16:creationId xmlns:a16="http://schemas.microsoft.com/office/drawing/2014/main" id="{3DE4776E-5ED5-7B24-AD93-16976CBE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807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84BAE46E-DF14-6348-853C-91FD8E0B9BA0}"/>
              </a:ext>
            </a:extLst>
          </p:cNvPr>
          <p:cNvSpPr txBox="1">
            <a:spLocks noChangeArrowheads="1"/>
          </p:cNvSpPr>
          <p:nvPr/>
        </p:nvSpPr>
        <p:spPr bwMode="auto">
          <a:xfrm>
            <a:off x="1512636" y="744164"/>
            <a:ext cx="9144000" cy="2400657"/>
          </a:xfrm>
          <a:prstGeom prst="rect">
            <a:avLst/>
          </a:prstGeom>
          <a:solidFill>
            <a:schemeClr val="tx1">
              <a:alpha val="56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3000" b="1" dirty="0" err="1">
                <a:solidFill>
                  <a:schemeClr val="bg1"/>
                </a:solidFill>
                <a:latin typeface="Avenir Next" panose="020B0503020202020204" pitchFamily="34" charset="0"/>
                <a:ea typeface="Avenir Next" panose="020B0503020202020204" pitchFamily="34" charset="0"/>
                <a:cs typeface="Avenir Next" panose="020B0503020202020204" pitchFamily="34" charset="0"/>
              </a:rPr>
              <a:t>BuPuSa</a:t>
            </a:r>
            <a:r>
              <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 Flood and Drought Monitor</a:t>
            </a:r>
          </a:p>
          <a:p>
            <a:pPr algn="ctr">
              <a:spcBef>
                <a:spcPct val="0"/>
              </a:spcBef>
              <a:buNone/>
            </a:pPr>
            <a:endPar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Lecture 3: Overview of flood and drought representation </a:t>
            </a:r>
          </a:p>
          <a:p>
            <a:pPr algn="ctr">
              <a:spcBef>
                <a:spcPct val="0"/>
              </a:spcBef>
              <a:buNone/>
            </a:pP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in the system</a:t>
            </a:r>
          </a:p>
          <a:p>
            <a:pPr algn="ctr" eaLnBrk="1" hangingPunct="1">
              <a:spcBef>
                <a:spcPct val="0"/>
              </a:spcBef>
              <a:buFontTx/>
              <a:buNone/>
            </a:pPr>
            <a:endParaRPr lang="en-US" altLang="en-US" sz="18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p:txBody>
      </p:sp>
      <p:sp>
        <p:nvSpPr>
          <p:cNvPr id="3" name="Rectangle 2">
            <a:extLst>
              <a:ext uri="{FF2B5EF4-FFF2-40B4-BE49-F238E27FC236}">
                <a16:creationId xmlns:a16="http://schemas.microsoft.com/office/drawing/2014/main" id="{A3446F77-23B3-998B-82F2-7EBA67CFED1A}"/>
              </a:ext>
            </a:extLst>
          </p:cNvPr>
          <p:cNvSpPr/>
          <p:nvPr/>
        </p:nvSpPr>
        <p:spPr>
          <a:xfrm>
            <a:off x="0" y="6138000"/>
            <a:ext cx="12192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Title">
            <a:extLst>
              <a:ext uri="{FF2B5EF4-FFF2-40B4-BE49-F238E27FC236}">
                <a16:creationId xmlns:a16="http://schemas.microsoft.com/office/drawing/2014/main" id="{092D4BBA-B415-DF03-1C1F-3341A8D35E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138000"/>
            <a:ext cx="3291429" cy="720000"/>
          </a:xfrm>
          <a:prstGeom prst="rect">
            <a:avLst/>
          </a:prstGeom>
          <a:solidFill>
            <a:schemeClr val="bg1"/>
          </a:solidFill>
        </p:spPr>
      </p:pic>
      <p:pic>
        <p:nvPicPr>
          <p:cNvPr id="7" name="Picture 4" descr="ImageTitle">
            <a:extLst>
              <a:ext uri="{FF2B5EF4-FFF2-40B4-BE49-F238E27FC236}">
                <a16:creationId xmlns:a16="http://schemas.microsoft.com/office/drawing/2014/main" id="{33A36844-C4BD-A993-4DE4-1535DA910E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5062" y="6138000"/>
            <a:ext cx="22314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Title">
            <a:extLst>
              <a:ext uri="{FF2B5EF4-FFF2-40B4-BE49-F238E27FC236}">
                <a16:creationId xmlns:a16="http://schemas.microsoft.com/office/drawing/2014/main" id="{3DCC75F0-2F59-C73C-9270-1FBDBD7828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0101" y="6138000"/>
            <a:ext cx="1284162" cy="720000"/>
          </a:xfrm>
          <a:prstGeom prst="rect">
            <a:avLst/>
          </a:prstGeom>
          <a:solidFill>
            <a:schemeClr val="bg1"/>
          </a:solidFill>
        </p:spPr>
      </p:pic>
    </p:spTree>
    <p:extLst>
      <p:ext uri="{BB962C8B-B14F-4D97-AF65-F5344CB8AC3E}">
        <p14:creationId xmlns:p14="http://schemas.microsoft.com/office/powerpoint/2010/main" val="3114811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2729541" y="163729"/>
            <a:ext cx="6732933"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Flood Products in the </a:t>
            </a:r>
            <a:r>
              <a:rPr lang="en-US" sz="3200" b="1" dirty="0" err="1">
                <a:latin typeface="Aptos" panose="020B0004020202020204" pitchFamily="34" charset="0"/>
                <a:cs typeface="Arial" panose="020B0604020202020204" pitchFamily="34" charset="0"/>
              </a:rPr>
              <a:t>BuPuSa</a:t>
            </a:r>
            <a:r>
              <a:rPr lang="en-US" sz="3200" b="1" dirty="0">
                <a:latin typeface="Aptos" panose="020B0004020202020204" pitchFamily="34" charset="0"/>
                <a:cs typeface="Arial" panose="020B0604020202020204" pitchFamily="34" charset="0"/>
              </a:rPr>
              <a:t>-FDM </a:t>
            </a:r>
          </a:p>
        </p:txBody>
      </p:sp>
      <p:graphicFrame>
        <p:nvGraphicFramePr>
          <p:cNvPr id="4" name="Table 3">
            <a:extLst>
              <a:ext uri="{FF2B5EF4-FFF2-40B4-BE49-F238E27FC236}">
                <a16:creationId xmlns:a16="http://schemas.microsoft.com/office/drawing/2014/main" id="{B010BE98-A7B7-1C48-B4FF-E3B5DA1E06C2}"/>
              </a:ext>
            </a:extLst>
          </p:cNvPr>
          <p:cNvGraphicFramePr>
            <a:graphicFrameLocks noGrp="1"/>
          </p:cNvGraphicFramePr>
          <p:nvPr/>
        </p:nvGraphicFramePr>
        <p:xfrm>
          <a:off x="805108" y="974441"/>
          <a:ext cx="10581784" cy="5283200"/>
        </p:xfrm>
        <a:graphic>
          <a:graphicData uri="http://schemas.openxmlformats.org/drawingml/2006/table">
            <a:tbl>
              <a:tblPr firstRow="1" bandRow="1">
                <a:tableStyleId>{5C22544A-7EE6-4342-B048-85BDC9FD1C3A}</a:tableStyleId>
              </a:tblPr>
              <a:tblGrid>
                <a:gridCol w="2645446">
                  <a:extLst>
                    <a:ext uri="{9D8B030D-6E8A-4147-A177-3AD203B41FA5}">
                      <a16:colId xmlns:a16="http://schemas.microsoft.com/office/drawing/2014/main" val="309039212"/>
                    </a:ext>
                  </a:extLst>
                </a:gridCol>
                <a:gridCol w="1855964">
                  <a:extLst>
                    <a:ext uri="{9D8B030D-6E8A-4147-A177-3AD203B41FA5}">
                      <a16:colId xmlns:a16="http://schemas.microsoft.com/office/drawing/2014/main" val="3422802779"/>
                    </a:ext>
                  </a:extLst>
                </a:gridCol>
                <a:gridCol w="3434928">
                  <a:extLst>
                    <a:ext uri="{9D8B030D-6E8A-4147-A177-3AD203B41FA5}">
                      <a16:colId xmlns:a16="http://schemas.microsoft.com/office/drawing/2014/main" val="200262510"/>
                    </a:ext>
                  </a:extLst>
                </a:gridCol>
                <a:gridCol w="2645446">
                  <a:extLst>
                    <a:ext uri="{9D8B030D-6E8A-4147-A177-3AD203B41FA5}">
                      <a16:colId xmlns:a16="http://schemas.microsoft.com/office/drawing/2014/main" val="2568315619"/>
                    </a:ext>
                  </a:extLst>
                </a:gridCol>
              </a:tblGrid>
              <a:tr h="370840">
                <a:tc>
                  <a:txBody>
                    <a:bodyPr/>
                    <a:lstStyle/>
                    <a:p>
                      <a:r>
                        <a:rPr lang="en-US" sz="1600" dirty="0">
                          <a:latin typeface="Arial" panose="020B0604020202020204" pitchFamily="34" charset="0"/>
                          <a:cs typeface="Arial" panose="020B0604020202020204" pitchFamily="34" charset="0"/>
                        </a:rPr>
                        <a:t>Variable</a:t>
                      </a:r>
                    </a:p>
                  </a:txBody>
                  <a:tcPr>
                    <a:solidFill>
                      <a:srgbClr val="0070C0"/>
                    </a:solidFill>
                  </a:tcPr>
                </a:tc>
                <a:tc>
                  <a:txBody>
                    <a:bodyPr/>
                    <a:lstStyle/>
                    <a:p>
                      <a:r>
                        <a:rPr lang="en-US" sz="1600" dirty="0">
                          <a:latin typeface="Arial" panose="020B0604020202020204" pitchFamily="34" charset="0"/>
                          <a:cs typeface="Arial" panose="020B0604020202020204" pitchFamily="34" charset="0"/>
                        </a:rPr>
                        <a:t>Data source</a:t>
                      </a:r>
                    </a:p>
                  </a:txBody>
                  <a:tcPr>
                    <a:solidFill>
                      <a:srgbClr val="0070C0"/>
                    </a:solidFill>
                  </a:tcPr>
                </a:tc>
                <a:tc>
                  <a:txBody>
                    <a:bodyPr/>
                    <a:lstStyle/>
                    <a:p>
                      <a:r>
                        <a:rPr lang="en-US" sz="1600" dirty="0">
                          <a:latin typeface="Arial" panose="020B0604020202020204" pitchFamily="34" charset="0"/>
                          <a:cs typeface="Arial" panose="020B0604020202020204" pitchFamily="34" charset="0"/>
                        </a:rPr>
                        <a:t>Type</a:t>
                      </a:r>
                    </a:p>
                  </a:txBody>
                  <a:tcPr>
                    <a:solidFill>
                      <a:srgbClr val="0070C0"/>
                    </a:solidFill>
                  </a:tcPr>
                </a:tc>
                <a:tc>
                  <a:txBody>
                    <a:bodyPr/>
                    <a:lstStyle/>
                    <a:p>
                      <a:r>
                        <a:rPr lang="en-US" sz="1600" dirty="0">
                          <a:latin typeface="Arial" panose="020B0604020202020204" pitchFamily="34" charset="0"/>
                          <a:cs typeface="Arial" panose="020B0604020202020204" pitchFamily="34" charset="0"/>
                        </a:rPr>
                        <a:t>Attributes</a:t>
                      </a:r>
                    </a:p>
                  </a:txBody>
                  <a:tcPr>
                    <a:solidFill>
                      <a:srgbClr val="0070C0"/>
                    </a:solidFill>
                  </a:tcPr>
                </a:tc>
                <a:extLst>
                  <a:ext uri="{0D108BD9-81ED-4DB2-BD59-A6C34878D82A}">
                    <a16:rowId xmlns:a16="http://schemas.microsoft.com/office/drawing/2014/main" val="1750614870"/>
                  </a:ext>
                </a:extLst>
              </a:tr>
              <a:tr h="370840">
                <a:tc>
                  <a:txBody>
                    <a:bodyPr/>
                    <a:lstStyle/>
                    <a:p>
                      <a:r>
                        <a:rPr lang="en-US" sz="1600" dirty="0">
                          <a:latin typeface="Arial" panose="020B0604020202020204" pitchFamily="34" charset="0"/>
                          <a:cs typeface="Arial" panose="020B0604020202020204" pitchFamily="34" charset="0"/>
                        </a:rPr>
                        <a:t>Precipitation (P)</a:t>
                      </a:r>
                    </a:p>
                  </a:txBody>
                  <a:tcPr/>
                </a:tc>
                <a:tc>
                  <a:txBody>
                    <a:bodyPr/>
                    <a:lstStyle/>
                    <a:p>
                      <a:r>
                        <a:rPr lang="en-US" sz="1600" dirty="0">
                          <a:latin typeface="Arial" panose="020B0604020202020204" pitchFamily="34" charset="0"/>
                          <a:cs typeface="Arial" panose="020B0604020202020204" pitchFamily="34" charset="0"/>
                        </a:rPr>
                        <a:t>PGF</a:t>
                      </a: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5km, daily</a:t>
                      </a:r>
                    </a:p>
                  </a:txBody>
                  <a:tcPr/>
                </a:tc>
                <a:extLst>
                  <a:ext uri="{0D108BD9-81ED-4DB2-BD59-A6C34878D82A}">
                    <a16:rowId xmlns:a16="http://schemas.microsoft.com/office/drawing/2014/main" val="1488496532"/>
                  </a:ext>
                </a:extLst>
              </a:tr>
              <a:tr h="370840">
                <a:tc>
                  <a:txBody>
                    <a:bodyPr/>
                    <a:lstStyle/>
                    <a:p>
                      <a:r>
                        <a:rPr lang="en-US" sz="1600" dirty="0">
                          <a:latin typeface="Arial" panose="020B0604020202020204" pitchFamily="34" charset="0"/>
                          <a:cs typeface="Arial" panose="020B0604020202020204" pitchFamily="34" charset="0"/>
                        </a:rPr>
                        <a:t>Runoff (R)</a:t>
                      </a:r>
                    </a:p>
                  </a:txBody>
                  <a:tcPr/>
                </a:tc>
                <a:tc>
                  <a:txBody>
                    <a:bodyPr/>
                    <a:lstStyle/>
                    <a:p>
                      <a:r>
                        <a:rPr lang="en-US" sz="1600" dirty="0">
                          <a:latin typeface="Arial" panose="020B0604020202020204" pitchFamily="34" charset="0"/>
                          <a:cs typeface="Arial" panose="020B0604020202020204" pitchFamily="34" charset="0"/>
                        </a:rPr>
                        <a:t>HB</a:t>
                      </a: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264727227"/>
                  </a:ext>
                </a:extLst>
              </a:tr>
              <a:tr h="370840">
                <a:tc>
                  <a:txBody>
                    <a:bodyPr/>
                    <a:lstStyle/>
                    <a:p>
                      <a:r>
                        <a:rPr lang="en-US" sz="1600" dirty="0">
                          <a:latin typeface="Arial" panose="020B0604020202020204" pitchFamily="34" charset="0"/>
                          <a:cs typeface="Arial" panose="020B0604020202020204" pitchFamily="34" charset="0"/>
                        </a:rPr>
                        <a:t>Evaporation (ET)</a:t>
                      </a:r>
                    </a:p>
                  </a:txBody>
                  <a:tcPr/>
                </a:tc>
                <a:tc>
                  <a:txBody>
                    <a:bodyPr/>
                    <a:lstStyle/>
                    <a:p>
                      <a:r>
                        <a:rPr lang="en-US" sz="1600" dirty="0">
                          <a:latin typeface="Arial" panose="020B0604020202020204" pitchFamily="34" charset="0"/>
                          <a:cs typeface="Arial" panose="020B0604020202020204" pitchFamily="34" charset="0"/>
                        </a:rPr>
                        <a:t>HB</a:t>
                      </a: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4282226518"/>
                  </a:ext>
                </a:extLst>
              </a:tr>
              <a:tr h="370840">
                <a:tc>
                  <a:txBody>
                    <a:bodyPr/>
                    <a:lstStyle/>
                    <a:p>
                      <a:r>
                        <a:rPr lang="en-US" sz="1600" dirty="0">
                          <a:latin typeface="Arial" panose="020B0604020202020204" pitchFamily="34" charset="0"/>
                          <a:cs typeface="Arial" panose="020B0604020202020204" pitchFamily="34" charset="0"/>
                        </a:rPr>
                        <a:t>Soil moisture (SM)</a:t>
                      </a:r>
                    </a:p>
                  </a:txBody>
                  <a:tcPr/>
                </a:tc>
                <a:tc>
                  <a:txBody>
                    <a:bodyPr/>
                    <a:lstStyle/>
                    <a:p>
                      <a:r>
                        <a:rPr lang="en-US" sz="1600" dirty="0">
                          <a:latin typeface="Arial" panose="020B0604020202020204" pitchFamily="34" charset="0"/>
                          <a:cs typeface="Arial" panose="020B0604020202020204" pitchFamily="34" charset="0"/>
                        </a:rPr>
                        <a:t>HB</a:t>
                      </a: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1291177032"/>
                  </a:ext>
                </a:extLst>
              </a:tr>
              <a:tr h="370840">
                <a:tc>
                  <a:txBody>
                    <a:bodyPr/>
                    <a:lstStyle/>
                    <a:p>
                      <a:r>
                        <a:rPr lang="en-US" sz="1600" dirty="0">
                          <a:latin typeface="Arial" panose="020B0604020202020204" pitchFamily="34" charset="0"/>
                          <a:cs typeface="Arial" panose="020B0604020202020204" pitchFamily="34" charset="0"/>
                        </a:rPr>
                        <a:t>Streamflow (Q)</a:t>
                      </a:r>
                    </a:p>
                  </a:txBody>
                  <a:tcPr/>
                </a:tc>
                <a:tc>
                  <a:txBody>
                    <a:bodyPr/>
                    <a:lstStyle/>
                    <a:p>
                      <a:r>
                        <a:rPr lang="en-US" sz="1600" dirty="0">
                          <a:latin typeface="Arial" panose="020B0604020202020204" pitchFamily="34" charset="0"/>
                          <a:cs typeface="Arial" panose="020B0604020202020204" pitchFamily="34" charset="0"/>
                        </a:rPr>
                        <a:t>HB+RAPID</a:t>
                      </a: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River reach, daily</a:t>
                      </a:r>
                    </a:p>
                  </a:txBody>
                  <a:tcPr/>
                </a:tc>
                <a:extLst>
                  <a:ext uri="{0D108BD9-81ED-4DB2-BD59-A6C34878D82A}">
                    <a16:rowId xmlns:a16="http://schemas.microsoft.com/office/drawing/2014/main" val="1811434417"/>
                  </a:ext>
                </a:extLst>
              </a:tr>
              <a:tr h="370840">
                <a:tc>
                  <a:txBody>
                    <a:bodyPr/>
                    <a:lstStyle/>
                    <a:p>
                      <a:r>
                        <a:rPr lang="en-US" sz="1600" dirty="0">
                          <a:solidFill>
                            <a:schemeClr val="bg1"/>
                          </a:solidFill>
                          <a:latin typeface="Arial" panose="020B0604020202020204" pitchFamily="34" charset="0"/>
                          <a:cs typeface="Arial" panose="020B0604020202020204" pitchFamily="34" charset="0"/>
                        </a:rPr>
                        <a:t>Index</a:t>
                      </a:r>
                    </a:p>
                  </a:txBody>
                  <a:tcPr>
                    <a:solidFill>
                      <a:srgbClr val="0070C0"/>
                    </a:solidFill>
                  </a:tcPr>
                </a:tc>
                <a:tc>
                  <a:txBody>
                    <a:bodyPr/>
                    <a:lstStyle/>
                    <a:p>
                      <a:r>
                        <a:rPr lang="en-US" sz="1600" dirty="0">
                          <a:solidFill>
                            <a:schemeClr val="bg1"/>
                          </a:solidFill>
                          <a:latin typeface="Arial" panose="020B0604020202020204" pitchFamily="34" charset="0"/>
                          <a:cs typeface="Arial" panose="020B0604020202020204" pitchFamily="34" charset="0"/>
                        </a:rPr>
                        <a:t>Data source</a:t>
                      </a:r>
                    </a:p>
                  </a:txBody>
                  <a:tcPr>
                    <a:solidFill>
                      <a:srgbClr val="0070C0"/>
                    </a:solidFill>
                  </a:tcPr>
                </a:tc>
                <a:tc>
                  <a:txBody>
                    <a:bodyPr/>
                    <a:lstStyle/>
                    <a:p>
                      <a:r>
                        <a:rPr lang="en-US" sz="1600" dirty="0">
                          <a:solidFill>
                            <a:schemeClr val="bg1"/>
                          </a:solidFill>
                          <a:latin typeface="Arial" panose="020B0604020202020204" pitchFamily="34" charset="0"/>
                          <a:cs typeface="Arial" panose="020B0604020202020204" pitchFamily="34" charset="0"/>
                        </a:rPr>
                        <a:t>Flood Type</a:t>
                      </a:r>
                    </a:p>
                  </a:txBody>
                  <a:tcPr>
                    <a:solidFill>
                      <a:srgbClr val="0070C0"/>
                    </a:solidFill>
                  </a:tcPr>
                </a:tc>
                <a:tc>
                  <a:txBody>
                    <a:bodyPr/>
                    <a:lstStyle/>
                    <a:p>
                      <a:r>
                        <a:rPr lang="en-US" sz="1600" dirty="0">
                          <a:solidFill>
                            <a:schemeClr val="bg1"/>
                          </a:solidFill>
                          <a:latin typeface="Arial" panose="020B0604020202020204" pitchFamily="34" charset="0"/>
                          <a:cs typeface="Arial" panose="020B0604020202020204" pitchFamily="34" charset="0"/>
                        </a:rPr>
                        <a:t>Attributes</a:t>
                      </a:r>
                    </a:p>
                  </a:txBody>
                  <a:tcPr>
                    <a:solidFill>
                      <a:srgbClr val="0070C0"/>
                    </a:solidFill>
                  </a:tcPr>
                </a:tc>
                <a:extLst>
                  <a:ext uri="{0D108BD9-81ED-4DB2-BD59-A6C34878D82A}">
                    <a16:rowId xmlns:a16="http://schemas.microsoft.com/office/drawing/2014/main" val="3293630795"/>
                  </a:ext>
                </a:extLst>
              </a:tr>
              <a:tr h="370840">
                <a:tc>
                  <a:txBody>
                    <a:bodyPr/>
                    <a:lstStyle/>
                    <a:p>
                      <a:r>
                        <a:rPr lang="en-US" sz="1600" dirty="0">
                          <a:latin typeface="Arial" panose="020B0604020202020204" pitchFamily="34" charset="0"/>
                          <a:cs typeface="Arial" panose="020B0604020202020204" pitchFamily="34" charset="0"/>
                        </a:rPr>
                        <a:t>P percentile</a:t>
                      </a:r>
                    </a:p>
                  </a:txBody>
                  <a:tcPr/>
                </a:tc>
                <a:tc>
                  <a:txBody>
                    <a:bodyPr/>
                    <a:lstStyle/>
                    <a:p>
                      <a:r>
                        <a:rPr lang="en-US" sz="1600" dirty="0">
                          <a:latin typeface="Arial" panose="020B0604020202020204" pitchFamily="34" charset="0"/>
                          <a:cs typeface="Arial" panose="020B0604020202020204" pitchFamily="34" charset="0"/>
                        </a:rPr>
                        <a:t>PGF</a:t>
                      </a:r>
                    </a:p>
                  </a:txBody>
                  <a:tcPr/>
                </a:tc>
                <a:tc>
                  <a:txBody>
                    <a:bodyPr/>
                    <a:lstStyle/>
                    <a:p>
                      <a:r>
                        <a:rPr lang="en-US" sz="1600" dirty="0">
                          <a:latin typeface="Arial" panose="020B0604020202020204" pitchFamily="34" charset="0"/>
                          <a:cs typeface="Arial" panose="020B0604020202020204" pitchFamily="34" charset="0"/>
                        </a:rPr>
                        <a:t>Potential flooding from rainfall - heavy (R95) or extreme (R99)</a:t>
                      </a:r>
                    </a:p>
                  </a:txBody>
                  <a:tcPr/>
                </a:tc>
                <a:tc>
                  <a:txBody>
                    <a:bodyPr/>
                    <a:lstStyle/>
                    <a:p>
                      <a:r>
                        <a:rPr lang="en-US" sz="1600" dirty="0">
                          <a:latin typeface="Arial" panose="020B0604020202020204" pitchFamily="34" charset="0"/>
                          <a:cs typeface="Arial" panose="020B0604020202020204" pitchFamily="34" charset="0"/>
                        </a:rPr>
                        <a:t>5km, daily</a:t>
                      </a:r>
                    </a:p>
                  </a:txBody>
                  <a:tcPr/>
                </a:tc>
                <a:extLst>
                  <a:ext uri="{0D108BD9-81ED-4DB2-BD59-A6C34878D82A}">
                    <a16:rowId xmlns:a16="http://schemas.microsoft.com/office/drawing/2014/main" val="2638587424"/>
                  </a:ext>
                </a:extLst>
              </a:tr>
              <a:tr h="370840">
                <a:tc>
                  <a:txBody>
                    <a:bodyPr/>
                    <a:lstStyle/>
                    <a:p>
                      <a:r>
                        <a:rPr lang="en-US" sz="1600" dirty="0">
                          <a:latin typeface="Arial" panose="020B0604020202020204" pitchFamily="34" charset="0"/>
                          <a:cs typeface="Arial" panose="020B0604020202020204" pitchFamily="34" charset="0"/>
                        </a:rPr>
                        <a:t>SPI</a:t>
                      </a:r>
                    </a:p>
                  </a:txBody>
                  <a:tcPr/>
                </a:tc>
                <a:tc>
                  <a:txBody>
                    <a:bodyPr/>
                    <a:lstStyle/>
                    <a:p>
                      <a:r>
                        <a:rPr lang="en-US" sz="1600" dirty="0">
                          <a:latin typeface="Arial" panose="020B0604020202020204" pitchFamily="34" charset="0"/>
                          <a:cs typeface="Arial" panose="020B0604020202020204" pitchFamily="34" charset="0"/>
                        </a:rPr>
                        <a:t>PGF</a:t>
                      </a:r>
                    </a:p>
                  </a:txBody>
                  <a:tcPr/>
                </a:tc>
                <a:tc>
                  <a:txBody>
                    <a:bodyPr/>
                    <a:lstStyle/>
                    <a:p>
                      <a:r>
                        <a:rPr lang="en-US" sz="1600" dirty="0">
                          <a:latin typeface="Arial" panose="020B0604020202020204" pitchFamily="34" charset="0"/>
                          <a:cs typeface="Arial" panose="020B0604020202020204" pitchFamily="34" charset="0"/>
                        </a:rPr>
                        <a:t>Meteorological – indicates longer-term wet conditions</a:t>
                      </a:r>
                    </a:p>
                  </a:txBody>
                  <a:tcPr/>
                </a:tc>
                <a:tc>
                  <a:txBody>
                    <a:bodyPr/>
                    <a:lstStyle/>
                    <a:p>
                      <a:r>
                        <a:rPr lang="en-US" sz="1600" dirty="0">
                          <a:latin typeface="Arial" panose="020B0604020202020204" pitchFamily="34" charset="0"/>
                          <a:cs typeface="Arial" panose="020B0604020202020204" pitchFamily="34" charset="0"/>
                        </a:rPr>
                        <a:t>5km, daily, SPI-1, -3</a:t>
                      </a:r>
                    </a:p>
                  </a:txBody>
                  <a:tcPr/>
                </a:tc>
                <a:extLst>
                  <a:ext uri="{0D108BD9-81ED-4DB2-BD59-A6C34878D82A}">
                    <a16:rowId xmlns:a16="http://schemas.microsoft.com/office/drawing/2014/main" val="1491593237"/>
                  </a:ext>
                </a:extLst>
              </a:tr>
              <a:tr h="370840">
                <a:tc>
                  <a:txBody>
                    <a:bodyPr/>
                    <a:lstStyle/>
                    <a:p>
                      <a:r>
                        <a:rPr lang="en-US" sz="1600" dirty="0">
                          <a:latin typeface="Arial" panose="020B0604020202020204" pitchFamily="34" charset="0"/>
                          <a:cs typeface="Arial" panose="020B0604020202020204" pitchFamily="34" charset="0"/>
                        </a:rPr>
                        <a:t>SM standardized anomaly</a:t>
                      </a:r>
                    </a:p>
                  </a:txBody>
                  <a:tcPr/>
                </a:tc>
                <a:tc>
                  <a:txBody>
                    <a:bodyPr/>
                    <a:lstStyle/>
                    <a:p>
                      <a:r>
                        <a:rPr lang="en-US" sz="1600" dirty="0">
                          <a:latin typeface="Arial" panose="020B0604020202020204" pitchFamily="34" charset="0"/>
                          <a:cs typeface="Arial" panose="020B0604020202020204" pitchFamily="34" charset="0"/>
                        </a:rPr>
                        <a:t>HB</a:t>
                      </a:r>
                    </a:p>
                  </a:txBody>
                  <a:tcPr/>
                </a:tc>
                <a:tc>
                  <a:txBody>
                    <a:bodyPr/>
                    <a:lstStyle/>
                    <a:p>
                      <a:r>
                        <a:rPr lang="en-US" sz="1600" dirty="0">
                          <a:latin typeface="Arial" panose="020B0604020202020204" pitchFamily="34" charset="0"/>
                          <a:cs typeface="Arial" panose="020B0604020202020204" pitchFamily="34" charset="0"/>
                        </a:rPr>
                        <a:t>Agricultural – indicates wet soils and potential water logging</a:t>
                      </a:r>
                    </a:p>
                  </a:txBody>
                  <a:tcPr/>
                </a:tc>
                <a:tc>
                  <a:txBody>
                    <a:bodyPr/>
                    <a:lstStyle/>
                    <a:p>
                      <a:r>
                        <a:rPr lang="en-US" sz="1600"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416906037"/>
                  </a:ext>
                </a:extLst>
              </a:tr>
              <a:tr h="370840">
                <a:tc>
                  <a:txBody>
                    <a:bodyPr/>
                    <a:lstStyle/>
                    <a:p>
                      <a:r>
                        <a:rPr lang="en-US" sz="1600" dirty="0">
                          <a:latin typeface="Arial" panose="020B0604020202020204" pitchFamily="34" charset="0"/>
                          <a:cs typeface="Arial" panose="020B0604020202020204" pitchFamily="34" charset="0"/>
                        </a:rPr>
                        <a:t>Q percentile</a:t>
                      </a:r>
                    </a:p>
                  </a:txBody>
                  <a:tcPr/>
                </a:tc>
                <a:tc>
                  <a:txBody>
                    <a:bodyPr/>
                    <a:lstStyle/>
                    <a:p>
                      <a:r>
                        <a:rPr lang="en-US" sz="1600" dirty="0">
                          <a:latin typeface="Arial" panose="020B0604020202020204" pitchFamily="34" charset="0"/>
                          <a:cs typeface="Arial" panose="020B0604020202020204" pitchFamily="34" charset="0"/>
                        </a:rPr>
                        <a:t>HB+RAPID</a:t>
                      </a:r>
                    </a:p>
                  </a:txBody>
                  <a:tcPr/>
                </a:tc>
                <a:tc>
                  <a:txBody>
                    <a:bodyPr/>
                    <a:lstStyle/>
                    <a:p>
                      <a:r>
                        <a:rPr lang="en-US" sz="1600" dirty="0">
                          <a:latin typeface="Arial" panose="020B0604020202020204" pitchFamily="34" charset="0"/>
                          <a:cs typeface="Arial" panose="020B0604020202020204" pitchFamily="34" charset="0"/>
                        </a:rPr>
                        <a:t>Hydrological – indicates flood flows above Q95 or Q99</a:t>
                      </a:r>
                    </a:p>
                  </a:txBody>
                  <a:tcPr/>
                </a:tc>
                <a:tc>
                  <a:txBody>
                    <a:bodyPr/>
                    <a:lstStyle/>
                    <a:p>
                      <a:r>
                        <a:rPr lang="en-US" sz="1600" dirty="0">
                          <a:latin typeface="Arial" panose="020B0604020202020204" pitchFamily="34" charset="0"/>
                          <a:cs typeface="Arial" panose="020B0604020202020204" pitchFamily="34" charset="0"/>
                        </a:rPr>
                        <a:t>Reach, daily</a:t>
                      </a:r>
                    </a:p>
                  </a:txBody>
                  <a:tcPr/>
                </a:tc>
                <a:extLst>
                  <a:ext uri="{0D108BD9-81ED-4DB2-BD59-A6C34878D82A}">
                    <a16:rowId xmlns:a16="http://schemas.microsoft.com/office/drawing/2014/main" val="3367364949"/>
                  </a:ext>
                </a:extLst>
              </a:tr>
              <a:tr h="370840">
                <a:tc>
                  <a:txBody>
                    <a:bodyPr/>
                    <a:lstStyle/>
                    <a:p>
                      <a:r>
                        <a:rPr lang="en-US" sz="1600" dirty="0">
                          <a:latin typeface="Arial" panose="020B0604020202020204" pitchFamily="34" charset="0"/>
                          <a:cs typeface="Arial" panose="020B0604020202020204" pitchFamily="34" charset="0"/>
                        </a:rPr>
                        <a:t>Inundation</a:t>
                      </a:r>
                    </a:p>
                  </a:txBody>
                  <a:tcPr/>
                </a:tc>
                <a:tc>
                  <a:txBody>
                    <a:bodyPr/>
                    <a:lstStyle/>
                    <a:p>
                      <a:r>
                        <a:rPr lang="en-US" sz="1600" dirty="0">
                          <a:latin typeface="Arial" panose="020B0604020202020204" pitchFamily="34" charset="0"/>
                          <a:cs typeface="Arial" panose="020B0604020202020204" pitchFamily="34" charset="0"/>
                        </a:rPr>
                        <a:t>ML</a:t>
                      </a:r>
                    </a:p>
                  </a:txBody>
                  <a:tcPr/>
                </a:tc>
                <a:tc>
                  <a:txBody>
                    <a:bodyPr/>
                    <a:lstStyle/>
                    <a:p>
                      <a:r>
                        <a:rPr lang="en-US" sz="1600" dirty="0">
                          <a:latin typeface="Arial" panose="020B0604020202020204" pitchFamily="34" charset="0"/>
                          <a:cs typeface="Arial" panose="020B0604020202020204" pitchFamily="34" charset="0"/>
                        </a:rPr>
                        <a:t>Surface flooding</a:t>
                      </a:r>
                    </a:p>
                  </a:txBody>
                  <a:tcPr/>
                </a:tc>
                <a:tc>
                  <a:txBody>
                    <a:bodyPr/>
                    <a:lstStyle/>
                    <a:p>
                      <a:r>
                        <a:rPr lang="en-US" sz="1600" dirty="0">
                          <a:latin typeface="Arial" panose="020B0604020202020204" pitchFamily="34" charset="0"/>
                          <a:cs typeface="Arial" panose="020B0604020202020204" pitchFamily="34" charset="0"/>
                        </a:rPr>
                        <a:t>10-30m, daily</a:t>
                      </a:r>
                    </a:p>
                  </a:txBody>
                  <a:tcPr/>
                </a:tc>
                <a:extLst>
                  <a:ext uri="{0D108BD9-81ED-4DB2-BD59-A6C34878D82A}">
                    <a16:rowId xmlns:a16="http://schemas.microsoft.com/office/drawing/2014/main" val="3757093368"/>
                  </a:ext>
                </a:extLst>
              </a:tr>
            </a:tbl>
          </a:graphicData>
        </a:graphic>
      </p:graphicFrame>
    </p:spTree>
    <p:extLst>
      <p:ext uri="{BB962C8B-B14F-4D97-AF65-F5344CB8AC3E}">
        <p14:creationId xmlns:p14="http://schemas.microsoft.com/office/powerpoint/2010/main" val="2371117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2257376" y="223689"/>
            <a:ext cx="7677294"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Flood indices: Heavy or Extreme Rainfall</a:t>
            </a:r>
          </a:p>
        </p:txBody>
      </p:sp>
      <p:sp>
        <p:nvSpPr>
          <p:cNvPr id="5" name="Rectangle 4">
            <a:extLst>
              <a:ext uri="{FF2B5EF4-FFF2-40B4-BE49-F238E27FC236}">
                <a16:creationId xmlns:a16="http://schemas.microsoft.com/office/drawing/2014/main" id="{FB45B485-F393-B345-B256-E78318C0C573}"/>
              </a:ext>
            </a:extLst>
          </p:cNvPr>
          <p:cNvSpPr/>
          <p:nvPr/>
        </p:nvSpPr>
        <p:spPr>
          <a:xfrm>
            <a:off x="608260" y="6489964"/>
            <a:ext cx="11583740" cy="369332"/>
          </a:xfrm>
          <a:prstGeom prst="rect">
            <a:avLst/>
          </a:prstGeom>
        </p:spPr>
        <p:txBody>
          <a:bodyPr wrap="square">
            <a:spAutoFit/>
          </a:bodyPr>
          <a:lstStyle/>
          <a:p>
            <a:pPr algn="r"/>
            <a:r>
              <a:rPr lang="en-GB" dirty="0" err="1">
                <a:latin typeface="Aptos" panose="020B0004020202020204" pitchFamily="34" charset="0"/>
                <a:cs typeface="Arial" panose="020B0604020202020204" pitchFamily="34" charset="0"/>
              </a:rPr>
              <a:t>Schär</a:t>
            </a:r>
            <a:r>
              <a:rPr lang="en-GB" dirty="0">
                <a:latin typeface="Aptos" panose="020B0004020202020204" pitchFamily="34" charset="0"/>
                <a:cs typeface="Arial" panose="020B0604020202020204" pitchFamily="34" charset="0"/>
              </a:rPr>
              <a:t>, et al. 2016: Climatic Change</a:t>
            </a:r>
          </a:p>
        </p:txBody>
      </p:sp>
      <p:pic>
        <p:nvPicPr>
          <p:cNvPr id="6" name="Picture 5" descr="Chart, line chart&#10;&#10;Description automatically generated">
            <a:extLst>
              <a:ext uri="{FF2B5EF4-FFF2-40B4-BE49-F238E27FC236}">
                <a16:creationId xmlns:a16="http://schemas.microsoft.com/office/drawing/2014/main" id="{55F6762D-5D5D-1344-8AC8-4F2AAFDD177D}"/>
              </a:ext>
            </a:extLst>
          </p:cNvPr>
          <p:cNvPicPr>
            <a:picLocks noChangeAspect="1"/>
          </p:cNvPicPr>
          <p:nvPr/>
        </p:nvPicPr>
        <p:blipFill>
          <a:blip r:embed="rId2"/>
          <a:stretch>
            <a:fillRect/>
          </a:stretch>
        </p:blipFill>
        <p:spPr>
          <a:xfrm>
            <a:off x="6260892" y="984250"/>
            <a:ext cx="4648200" cy="4889500"/>
          </a:xfrm>
          <a:prstGeom prst="rect">
            <a:avLst/>
          </a:prstGeom>
        </p:spPr>
      </p:pic>
      <p:sp>
        <p:nvSpPr>
          <p:cNvPr id="7" name="TextBox 6">
            <a:extLst>
              <a:ext uri="{FF2B5EF4-FFF2-40B4-BE49-F238E27FC236}">
                <a16:creationId xmlns:a16="http://schemas.microsoft.com/office/drawing/2014/main" id="{BB081497-687D-3E43-8CD0-E54EBE3275F7}"/>
              </a:ext>
            </a:extLst>
          </p:cNvPr>
          <p:cNvSpPr txBox="1"/>
          <p:nvPr/>
        </p:nvSpPr>
        <p:spPr>
          <a:xfrm>
            <a:off x="7390150" y="5442545"/>
            <a:ext cx="3342325" cy="400110"/>
          </a:xfrm>
          <a:prstGeom prst="rect">
            <a:avLst/>
          </a:prstGeom>
          <a:solidFill>
            <a:schemeClr val="bg1"/>
          </a:solidFill>
        </p:spPr>
        <p:txBody>
          <a:bodyPr wrap="none" rtlCol="0">
            <a:spAutoFit/>
          </a:bodyPr>
          <a:lstStyle/>
          <a:p>
            <a:r>
              <a:rPr lang="en-US" sz="2000" dirty="0">
                <a:latin typeface="Aptos" panose="020B0004020202020204" pitchFamily="34" charset="0"/>
              </a:rPr>
              <a:t>Cumulative probability </a:t>
            </a:r>
            <a:r>
              <a:rPr lang="en-US" sz="2000" i="1" dirty="0">
                <a:latin typeface="Aptos" panose="020B0004020202020204" pitchFamily="34" charset="0"/>
              </a:rPr>
              <a:t>G</a:t>
            </a:r>
            <a:r>
              <a:rPr lang="en-US" sz="2000" dirty="0">
                <a:latin typeface="Aptos" panose="020B0004020202020204" pitchFamily="34" charset="0"/>
              </a:rPr>
              <a:t> (%)</a:t>
            </a:r>
          </a:p>
        </p:txBody>
      </p:sp>
      <p:sp>
        <p:nvSpPr>
          <p:cNvPr id="9" name="TextBox 8">
            <a:extLst>
              <a:ext uri="{FF2B5EF4-FFF2-40B4-BE49-F238E27FC236}">
                <a16:creationId xmlns:a16="http://schemas.microsoft.com/office/drawing/2014/main" id="{DF40D7C7-77E2-6848-8A47-5A097CE65D32}"/>
              </a:ext>
            </a:extLst>
          </p:cNvPr>
          <p:cNvSpPr txBox="1"/>
          <p:nvPr/>
        </p:nvSpPr>
        <p:spPr>
          <a:xfrm>
            <a:off x="10665965" y="3751155"/>
            <a:ext cx="1690927" cy="1015663"/>
          </a:xfrm>
          <a:prstGeom prst="rect">
            <a:avLst/>
          </a:prstGeom>
          <a:solidFill>
            <a:schemeClr val="bg1"/>
          </a:solidFill>
        </p:spPr>
        <p:txBody>
          <a:bodyPr wrap="square" rtlCol="0">
            <a:spAutoFit/>
          </a:bodyPr>
          <a:lstStyle/>
          <a:p>
            <a:r>
              <a:rPr lang="en-US" sz="2000" dirty="0">
                <a:latin typeface="Aptos" panose="020B0004020202020204" pitchFamily="34" charset="0"/>
              </a:rPr>
              <a:t>Exceedance probability </a:t>
            </a:r>
            <a:r>
              <a:rPr lang="en-US" sz="2000" i="1" dirty="0">
                <a:latin typeface="Aptos" panose="020B0004020202020204" pitchFamily="34" charset="0"/>
              </a:rPr>
              <a:t>F</a:t>
            </a:r>
            <a:r>
              <a:rPr lang="en-US" sz="2000" dirty="0">
                <a:latin typeface="Aptos" panose="020B0004020202020204" pitchFamily="34" charset="0"/>
              </a:rPr>
              <a:t> (%)</a:t>
            </a:r>
          </a:p>
        </p:txBody>
      </p:sp>
      <p:sp>
        <p:nvSpPr>
          <p:cNvPr id="10" name="TextBox 9">
            <a:extLst>
              <a:ext uri="{FF2B5EF4-FFF2-40B4-BE49-F238E27FC236}">
                <a16:creationId xmlns:a16="http://schemas.microsoft.com/office/drawing/2014/main" id="{D2240080-86FB-3747-9B82-7090FDC7883C}"/>
              </a:ext>
            </a:extLst>
          </p:cNvPr>
          <p:cNvSpPr txBox="1"/>
          <p:nvPr/>
        </p:nvSpPr>
        <p:spPr>
          <a:xfrm>
            <a:off x="10665965" y="1366289"/>
            <a:ext cx="1690927" cy="1323439"/>
          </a:xfrm>
          <a:prstGeom prst="rect">
            <a:avLst/>
          </a:prstGeom>
          <a:solidFill>
            <a:schemeClr val="bg1"/>
          </a:solidFill>
        </p:spPr>
        <p:txBody>
          <a:bodyPr wrap="square" rtlCol="0">
            <a:spAutoFit/>
          </a:bodyPr>
          <a:lstStyle/>
          <a:p>
            <a:r>
              <a:rPr lang="en-US" sz="2000" dirty="0">
                <a:latin typeface="Aptos" panose="020B0004020202020204" pitchFamily="34" charset="0"/>
              </a:rPr>
              <a:t>Precipitation percentile threshold </a:t>
            </a:r>
            <a:r>
              <a:rPr lang="en-US" sz="2000" i="1" dirty="0">
                <a:latin typeface="Aptos" panose="020B0004020202020204" pitchFamily="34" charset="0"/>
              </a:rPr>
              <a:t>P</a:t>
            </a:r>
            <a:r>
              <a:rPr lang="en-US" sz="2000" i="1" baseline="-25000" dirty="0">
                <a:latin typeface="Aptos" panose="020B0004020202020204" pitchFamily="34" charset="0"/>
              </a:rPr>
              <a:t>t</a:t>
            </a:r>
            <a:r>
              <a:rPr lang="en-US" sz="2000" dirty="0">
                <a:latin typeface="Aptos" panose="020B0004020202020204" pitchFamily="34" charset="0"/>
              </a:rPr>
              <a:t> (mm/day)</a:t>
            </a:r>
          </a:p>
        </p:txBody>
      </p:sp>
      <p:sp>
        <p:nvSpPr>
          <p:cNvPr id="13" name="TextBox 12">
            <a:extLst>
              <a:ext uri="{FF2B5EF4-FFF2-40B4-BE49-F238E27FC236}">
                <a16:creationId xmlns:a16="http://schemas.microsoft.com/office/drawing/2014/main" id="{4278FD64-32B8-F048-8353-126271CD9749}"/>
              </a:ext>
            </a:extLst>
          </p:cNvPr>
          <p:cNvSpPr txBox="1"/>
          <p:nvPr/>
        </p:nvSpPr>
        <p:spPr>
          <a:xfrm>
            <a:off x="259595" y="1103429"/>
            <a:ext cx="5671514" cy="2503249"/>
          </a:xfrm>
          <a:prstGeom prst="rect">
            <a:avLst/>
          </a:prstGeom>
          <a:solidFill>
            <a:schemeClr val="accent3">
              <a:lumMod val="20000"/>
              <a:lumOff val="80000"/>
            </a:schemeClr>
          </a:solidFill>
        </p:spPr>
        <p:txBody>
          <a:bodyPr wrap="square" rtlCol="0">
            <a:spAutoFit/>
          </a:bodyPr>
          <a:lstStyle/>
          <a:p>
            <a:pPr marL="285750" indent="-285750">
              <a:spcAft>
                <a:spcPts val="1000"/>
              </a:spcAft>
              <a:buFont typeface="Arial" panose="020B0604020202020204" pitchFamily="34" charset="0"/>
              <a:buChar char="•"/>
            </a:pPr>
            <a:r>
              <a:rPr lang="en-US" sz="2000" dirty="0">
                <a:latin typeface="Aptos" panose="020B0004020202020204" pitchFamily="34" charset="0"/>
                <a:cs typeface="Arial" panose="020B0604020202020204" pitchFamily="34" charset="0"/>
              </a:rPr>
              <a:t>Large precipitation events that can potentially cause flooding are identified based on percentile thresholds</a:t>
            </a:r>
          </a:p>
          <a:p>
            <a:pPr marL="285750" indent="-285750">
              <a:spcAft>
                <a:spcPts val="1000"/>
              </a:spcAft>
              <a:buFont typeface="Arial" panose="020B0604020202020204" pitchFamily="34" charset="0"/>
              <a:buChar char="•"/>
            </a:pPr>
            <a:r>
              <a:rPr lang="en-US" sz="2000" dirty="0">
                <a:latin typeface="Aptos" panose="020B0004020202020204" pitchFamily="34" charset="0"/>
                <a:cs typeface="Arial" panose="020B0604020202020204" pitchFamily="34" charset="0"/>
              </a:rPr>
              <a:t>Heavy precipitation is defined as the daily precipitation amount over the 95</a:t>
            </a:r>
            <a:r>
              <a:rPr lang="en-US" sz="2000" baseline="30000" dirty="0">
                <a:latin typeface="Aptos" panose="020B0004020202020204" pitchFamily="34" charset="0"/>
                <a:cs typeface="Arial" panose="020B0604020202020204" pitchFamily="34" charset="0"/>
              </a:rPr>
              <a:t>th</a:t>
            </a:r>
            <a:r>
              <a:rPr lang="en-US" sz="2000" dirty="0">
                <a:latin typeface="Aptos" panose="020B0004020202020204" pitchFamily="34" charset="0"/>
                <a:cs typeface="Arial" panose="020B0604020202020204" pitchFamily="34" charset="0"/>
              </a:rPr>
              <a:t> percentile</a:t>
            </a:r>
          </a:p>
          <a:p>
            <a:pPr marL="285750" indent="-285750">
              <a:spcAft>
                <a:spcPts val="1000"/>
              </a:spcAft>
              <a:buFont typeface="Arial" panose="020B0604020202020204" pitchFamily="34" charset="0"/>
              <a:buChar char="•"/>
            </a:pPr>
            <a:r>
              <a:rPr lang="en-US" sz="2000" dirty="0">
                <a:latin typeface="Aptos" panose="020B0004020202020204" pitchFamily="34" charset="0"/>
                <a:cs typeface="Arial" panose="020B0604020202020204" pitchFamily="34" charset="0"/>
              </a:rPr>
              <a:t>Extreme precipitation is above the 99</a:t>
            </a:r>
            <a:r>
              <a:rPr lang="en-US" sz="2000" baseline="30000" dirty="0">
                <a:latin typeface="Aptos" panose="020B0004020202020204" pitchFamily="34" charset="0"/>
                <a:cs typeface="Arial" panose="020B0604020202020204" pitchFamily="34" charset="0"/>
              </a:rPr>
              <a:t>th</a:t>
            </a:r>
            <a:r>
              <a:rPr lang="en-US" sz="2000" dirty="0">
                <a:latin typeface="Aptos" panose="020B0004020202020204" pitchFamily="34" charset="0"/>
                <a:cs typeface="Arial" panose="020B0604020202020204" pitchFamily="34" charset="0"/>
              </a:rPr>
              <a:t> percentile</a:t>
            </a:r>
          </a:p>
        </p:txBody>
      </p:sp>
      <p:pic>
        <p:nvPicPr>
          <p:cNvPr id="17" name="Picture 16" descr="Chart, bar chart&#10;&#10;Description automatically generated">
            <a:extLst>
              <a:ext uri="{FF2B5EF4-FFF2-40B4-BE49-F238E27FC236}">
                <a16:creationId xmlns:a16="http://schemas.microsoft.com/office/drawing/2014/main" id="{BEE0D04B-BAD0-4643-8478-B483ED722520}"/>
              </a:ext>
            </a:extLst>
          </p:cNvPr>
          <p:cNvPicPr>
            <a:picLocks noChangeAspect="1"/>
          </p:cNvPicPr>
          <p:nvPr/>
        </p:nvPicPr>
        <p:blipFill>
          <a:blip r:embed="rId3"/>
          <a:stretch>
            <a:fillRect/>
          </a:stretch>
        </p:blipFill>
        <p:spPr>
          <a:xfrm>
            <a:off x="259594" y="3660475"/>
            <a:ext cx="5656751" cy="2973835"/>
          </a:xfrm>
          <a:prstGeom prst="rect">
            <a:avLst/>
          </a:prstGeom>
        </p:spPr>
      </p:pic>
      <p:cxnSp>
        <p:nvCxnSpPr>
          <p:cNvPr id="19" name="Straight Connector 18">
            <a:extLst>
              <a:ext uri="{FF2B5EF4-FFF2-40B4-BE49-F238E27FC236}">
                <a16:creationId xmlns:a16="http://schemas.microsoft.com/office/drawing/2014/main" id="{A1BFE874-7ACA-7943-A4EB-4588B56914E1}"/>
              </a:ext>
            </a:extLst>
          </p:cNvPr>
          <p:cNvCxnSpPr>
            <a:cxnSpLocks/>
          </p:cNvCxnSpPr>
          <p:nvPr/>
        </p:nvCxnSpPr>
        <p:spPr>
          <a:xfrm>
            <a:off x="1216648" y="4766818"/>
            <a:ext cx="438902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E3915B6-EE6C-204C-A73F-1C8CE72C9DD7}"/>
              </a:ext>
            </a:extLst>
          </p:cNvPr>
          <p:cNvSpPr txBox="1"/>
          <p:nvPr/>
        </p:nvSpPr>
        <p:spPr>
          <a:xfrm>
            <a:off x="5605670" y="4566763"/>
            <a:ext cx="389466" cy="400110"/>
          </a:xfrm>
          <a:prstGeom prst="rect">
            <a:avLst/>
          </a:prstGeom>
          <a:noFill/>
        </p:spPr>
        <p:txBody>
          <a:bodyPr wrap="none" rtlCol="0">
            <a:spAutoFit/>
          </a:bodyPr>
          <a:lstStyle/>
          <a:p>
            <a:r>
              <a:rPr lang="en-US" sz="2000" i="1" dirty="0">
                <a:latin typeface="Aptos" panose="020B0004020202020204" pitchFamily="34" charset="0"/>
              </a:rPr>
              <a:t>P</a:t>
            </a:r>
            <a:r>
              <a:rPr lang="en-US" sz="2000" i="1" baseline="-25000" dirty="0">
                <a:latin typeface="Aptos" panose="020B0004020202020204" pitchFamily="34" charset="0"/>
              </a:rPr>
              <a:t>t</a:t>
            </a:r>
          </a:p>
        </p:txBody>
      </p:sp>
    </p:spTree>
    <p:extLst>
      <p:ext uri="{BB962C8B-B14F-4D97-AF65-F5344CB8AC3E}">
        <p14:creationId xmlns:p14="http://schemas.microsoft.com/office/powerpoint/2010/main" val="754276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6FEA19-6EB5-5F42-BD9A-C63960284457}"/>
              </a:ext>
            </a:extLst>
          </p:cNvPr>
          <p:cNvGrpSpPr/>
          <p:nvPr/>
        </p:nvGrpSpPr>
        <p:grpSpPr>
          <a:xfrm>
            <a:off x="6096000" y="-49392"/>
            <a:ext cx="6068291" cy="2709950"/>
            <a:chOff x="814647" y="1579418"/>
            <a:chExt cx="6068291" cy="2709950"/>
          </a:xfrm>
        </p:grpSpPr>
        <p:pic>
          <p:nvPicPr>
            <p:cNvPr id="3" name="Picture 2">
              <a:extLst>
                <a:ext uri="{FF2B5EF4-FFF2-40B4-BE49-F238E27FC236}">
                  <a16:creationId xmlns:a16="http://schemas.microsoft.com/office/drawing/2014/main" id="{E92F87AC-49DE-824C-BB10-3B30C9558008}"/>
                </a:ext>
              </a:extLst>
            </p:cNvPr>
            <p:cNvPicPr>
              <a:picLocks noChangeAspect="1"/>
            </p:cNvPicPr>
            <p:nvPr/>
          </p:nvPicPr>
          <p:blipFill rotWithShape="1">
            <a:blip r:embed="rId2"/>
            <a:srcRect l="5802" t="17943" r="4427" b="16451"/>
            <a:stretch/>
          </p:blipFill>
          <p:spPr>
            <a:xfrm>
              <a:off x="814647" y="1729048"/>
              <a:ext cx="6068291" cy="2560320"/>
            </a:xfrm>
            <a:prstGeom prst="rect">
              <a:avLst/>
            </a:prstGeom>
          </p:spPr>
        </p:pic>
        <p:sp>
          <p:nvSpPr>
            <p:cNvPr id="5" name="Rectangle 4">
              <a:extLst>
                <a:ext uri="{FF2B5EF4-FFF2-40B4-BE49-F238E27FC236}">
                  <a16:creationId xmlns:a16="http://schemas.microsoft.com/office/drawing/2014/main" id="{E982FFFB-9EF4-E44D-A092-4A7B9A667A2F}"/>
                </a:ext>
              </a:extLst>
            </p:cNvPr>
            <p:cNvSpPr/>
            <p:nvPr/>
          </p:nvSpPr>
          <p:spPr>
            <a:xfrm>
              <a:off x="814647" y="1579418"/>
              <a:ext cx="1413164" cy="1679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grpSp>
      <p:sp>
        <p:nvSpPr>
          <p:cNvPr id="2" name="Rectangle 1">
            <a:extLst>
              <a:ext uri="{FF2B5EF4-FFF2-40B4-BE49-F238E27FC236}">
                <a16:creationId xmlns:a16="http://schemas.microsoft.com/office/drawing/2014/main" id="{4C839DF6-31E6-6644-AAF4-132A310DA3BC}"/>
              </a:ext>
            </a:extLst>
          </p:cNvPr>
          <p:cNvSpPr/>
          <p:nvPr/>
        </p:nvSpPr>
        <p:spPr>
          <a:xfrm>
            <a:off x="2872919" y="268659"/>
            <a:ext cx="6446188"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Flood indices: Soil Moisture Index</a:t>
            </a:r>
          </a:p>
        </p:txBody>
      </p:sp>
      <p:pic>
        <p:nvPicPr>
          <p:cNvPr id="13" name="Picture 12">
            <a:extLst>
              <a:ext uri="{FF2B5EF4-FFF2-40B4-BE49-F238E27FC236}">
                <a16:creationId xmlns:a16="http://schemas.microsoft.com/office/drawing/2014/main" id="{AB43AF0B-9268-924E-A498-406E8D7B9FA0}"/>
              </a:ext>
            </a:extLst>
          </p:cNvPr>
          <p:cNvPicPr>
            <a:picLocks noChangeAspect="1"/>
          </p:cNvPicPr>
          <p:nvPr/>
        </p:nvPicPr>
        <p:blipFill rotWithShape="1">
          <a:blip r:embed="rId3"/>
          <a:srcRect l="69682" t="56029" r="5364" b="5810"/>
          <a:stretch/>
        </p:blipFill>
        <p:spPr>
          <a:xfrm>
            <a:off x="9803695" y="538176"/>
            <a:ext cx="2049700" cy="1400068"/>
          </a:xfrm>
          <a:prstGeom prst="rect">
            <a:avLst/>
          </a:prstGeom>
        </p:spPr>
      </p:pic>
      <p:pic>
        <p:nvPicPr>
          <p:cNvPr id="15" name="Picture 14" descr="Chart, line chart, histogram&#10;&#10;Description automatically generated">
            <a:extLst>
              <a:ext uri="{FF2B5EF4-FFF2-40B4-BE49-F238E27FC236}">
                <a16:creationId xmlns:a16="http://schemas.microsoft.com/office/drawing/2014/main" id="{64B472F7-4BE7-4B4B-9CD1-AB362C7C0680}"/>
              </a:ext>
            </a:extLst>
          </p:cNvPr>
          <p:cNvPicPr>
            <a:picLocks noChangeAspect="1"/>
          </p:cNvPicPr>
          <p:nvPr/>
        </p:nvPicPr>
        <p:blipFill>
          <a:blip r:embed="rId4"/>
          <a:stretch>
            <a:fillRect/>
          </a:stretch>
        </p:blipFill>
        <p:spPr>
          <a:xfrm>
            <a:off x="4493858" y="2793081"/>
            <a:ext cx="2821873" cy="2821873"/>
          </a:xfrm>
          <a:prstGeom prst="rect">
            <a:avLst/>
          </a:prstGeom>
        </p:spPr>
      </p:pic>
      <p:pic>
        <p:nvPicPr>
          <p:cNvPr id="17" name="Picture 16" descr="Chart, line chart, histogram&#10;&#10;Description automatically generated">
            <a:extLst>
              <a:ext uri="{FF2B5EF4-FFF2-40B4-BE49-F238E27FC236}">
                <a16:creationId xmlns:a16="http://schemas.microsoft.com/office/drawing/2014/main" id="{5822482C-EA36-3E4F-A499-8A3F80E3B194}"/>
              </a:ext>
            </a:extLst>
          </p:cNvPr>
          <p:cNvPicPr>
            <a:picLocks noChangeAspect="1"/>
          </p:cNvPicPr>
          <p:nvPr/>
        </p:nvPicPr>
        <p:blipFill>
          <a:blip r:embed="rId5"/>
          <a:stretch>
            <a:fillRect/>
          </a:stretch>
        </p:blipFill>
        <p:spPr>
          <a:xfrm>
            <a:off x="8185484" y="2793081"/>
            <a:ext cx="2821873" cy="2821873"/>
          </a:xfrm>
          <a:prstGeom prst="rect">
            <a:avLst/>
          </a:prstGeom>
        </p:spPr>
      </p:pic>
      <p:pic>
        <p:nvPicPr>
          <p:cNvPr id="19" name="Picture 18" descr="Chart, line chart&#10;&#10;Description automatically generated">
            <a:extLst>
              <a:ext uri="{FF2B5EF4-FFF2-40B4-BE49-F238E27FC236}">
                <a16:creationId xmlns:a16="http://schemas.microsoft.com/office/drawing/2014/main" id="{8BDEF3E7-EE8C-FD42-8178-426860C1138D}"/>
              </a:ext>
            </a:extLst>
          </p:cNvPr>
          <p:cNvPicPr>
            <a:picLocks noChangeAspect="1"/>
          </p:cNvPicPr>
          <p:nvPr/>
        </p:nvPicPr>
        <p:blipFill>
          <a:blip r:embed="rId6"/>
          <a:stretch>
            <a:fillRect/>
          </a:stretch>
        </p:blipFill>
        <p:spPr>
          <a:xfrm>
            <a:off x="796691" y="2863047"/>
            <a:ext cx="2751907" cy="2751907"/>
          </a:xfrm>
          <a:prstGeom prst="rect">
            <a:avLst/>
          </a:prstGeom>
        </p:spPr>
      </p:pic>
      <p:sp>
        <p:nvSpPr>
          <p:cNvPr id="20" name="TextBox 19">
            <a:extLst>
              <a:ext uri="{FF2B5EF4-FFF2-40B4-BE49-F238E27FC236}">
                <a16:creationId xmlns:a16="http://schemas.microsoft.com/office/drawing/2014/main" id="{53E0D157-3276-324C-97DE-ED5235E33A42}"/>
              </a:ext>
            </a:extLst>
          </p:cNvPr>
          <p:cNvSpPr txBox="1"/>
          <p:nvPr/>
        </p:nvSpPr>
        <p:spPr>
          <a:xfrm>
            <a:off x="187647" y="942097"/>
            <a:ext cx="6213153"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Very wet soil moisture reflects water logging and flood potential</a:t>
            </a: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Soil moisture values are standardized by shifting by the mean and scaling by the </a:t>
            </a:r>
            <a:r>
              <a:rPr lang="en-US" sz="2000" dirty="0" err="1">
                <a:latin typeface="Aptos" panose="020B0004020202020204" pitchFamily="34" charset="0"/>
                <a:cs typeface="Arial" panose="020B0604020202020204" pitchFamily="34" charset="0"/>
              </a:rPr>
              <a:t>stdev</a:t>
            </a:r>
            <a:endParaRPr lang="en-US" sz="2000" dirty="0">
              <a:latin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Also known as a z-score</a:t>
            </a:r>
          </a:p>
        </p:txBody>
      </p:sp>
      <p:sp>
        <p:nvSpPr>
          <p:cNvPr id="21" name="TextBox 20">
            <a:extLst>
              <a:ext uri="{FF2B5EF4-FFF2-40B4-BE49-F238E27FC236}">
                <a16:creationId xmlns:a16="http://schemas.microsoft.com/office/drawing/2014/main" id="{9AAED472-85D2-094A-BDC9-A06C8CFE2749}"/>
              </a:ext>
            </a:extLst>
          </p:cNvPr>
          <p:cNvSpPr txBox="1"/>
          <p:nvPr/>
        </p:nvSpPr>
        <p:spPr>
          <a:xfrm>
            <a:off x="1260380" y="2789373"/>
            <a:ext cx="1915909" cy="369332"/>
          </a:xfrm>
          <a:prstGeom prst="rect">
            <a:avLst/>
          </a:prstGeom>
          <a:noFill/>
        </p:spPr>
        <p:txBody>
          <a:bodyPr wrap="none" rtlCol="0">
            <a:spAutoFit/>
          </a:bodyPr>
          <a:lstStyle/>
          <a:p>
            <a:pPr algn="ctr"/>
            <a:r>
              <a:rPr lang="en-US" dirty="0">
                <a:latin typeface="Aptos" panose="020B0004020202020204" pitchFamily="34" charset="0"/>
              </a:rPr>
              <a:t>Time series of SM</a:t>
            </a:r>
          </a:p>
        </p:txBody>
      </p:sp>
      <p:sp>
        <p:nvSpPr>
          <p:cNvPr id="22" name="TextBox 21">
            <a:extLst>
              <a:ext uri="{FF2B5EF4-FFF2-40B4-BE49-F238E27FC236}">
                <a16:creationId xmlns:a16="http://schemas.microsoft.com/office/drawing/2014/main" id="{D72CA303-35FD-4E46-A62F-F37039D90FA5}"/>
              </a:ext>
            </a:extLst>
          </p:cNvPr>
          <p:cNvSpPr txBox="1"/>
          <p:nvPr/>
        </p:nvSpPr>
        <p:spPr>
          <a:xfrm>
            <a:off x="5305110" y="2789373"/>
            <a:ext cx="1199367" cy="369332"/>
          </a:xfrm>
          <a:prstGeom prst="rect">
            <a:avLst/>
          </a:prstGeom>
          <a:noFill/>
        </p:spPr>
        <p:txBody>
          <a:bodyPr wrap="none" rtlCol="0">
            <a:spAutoFit/>
          </a:bodyPr>
          <a:lstStyle/>
          <a:p>
            <a:pPr algn="ctr"/>
            <a:r>
              <a:rPr lang="en-US" dirty="0">
                <a:latin typeface="Aptos" panose="020B0004020202020204" pitchFamily="34" charset="0"/>
              </a:rPr>
              <a:t>PDF of SM</a:t>
            </a:r>
          </a:p>
        </p:txBody>
      </p:sp>
      <p:sp>
        <p:nvSpPr>
          <p:cNvPr id="23" name="TextBox 22">
            <a:extLst>
              <a:ext uri="{FF2B5EF4-FFF2-40B4-BE49-F238E27FC236}">
                <a16:creationId xmlns:a16="http://schemas.microsoft.com/office/drawing/2014/main" id="{CE316783-DDA8-924B-883B-AD73E5C9CC0E}"/>
              </a:ext>
            </a:extLst>
          </p:cNvPr>
          <p:cNvSpPr txBox="1"/>
          <p:nvPr/>
        </p:nvSpPr>
        <p:spPr>
          <a:xfrm>
            <a:off x="8850020" y="2789373"/>
            <a:ext cx="1824282" cy="369332"/>
          </a:xfrm>
          <a:prstGeom prst="rect">
            <a:avLst/>
          </a:prstGeom>
          <a:noFill/>
        </p:spPr>
        <p:txBody>
          <a:bodyPr wrap="none" rtlCol="0">
            <a:spAutoFit/>
          </a:bodyPr>
          <a:lstStyle/>
          <a:p>
            <a:pPr algn="ctr"/>
            <a:r>
              <a:rPr lang="en-US" dirty="0">
                <a:latin typeface="Aptos" panose="020B0004020202020204" pitchFamily="34" charset="0"/>
              </a:rPr>
              <a:t>PDF of SM index </a:t>
            </a:r>
          </a:p>
        </p:txBody>
      </p:sp>
      <p:cxnSp>
        <p:nvCxnSpPr>
          <p:cNvPr id="26" name="Straight Arrow Connector 25">
            <a:extLst>
              <a:ext uri="{FF2B5EF4-FFF2-40B4-BE49-F238E27FC236}">
                <a16:creationId xmlns:a16="http://schemas.microsoft.com/office/drawing/2014/main" id="{1E0B30A7-E31A-E143-9588-19430AD61041}"/>
              </a:ext>
            </a:extLst>
          </p:cNvPr>
          <p:cNvCxnSpPr>
            <a:cxnSpLocks/>
            <a:endCxn id="8" idx="3"/>
          </p:cNvCxnSpPr>
          <p:nvPr/>
        </p:nvCxnSpPr>
        <p:spPr>
          <a:xfrm flipH="1">
            <a:off x="9074190" y="5388271"/>
            <a:ext cx="887787" cy="169277"/>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A35DF9F-12A0-3B4D-97D9-3C4335B1D2EC}"/>
              </a:ext>
            </a:extLst>
          </p:cNvPr>
          <p:cNvCxnSpPr>
            <a:cxnSpLocks/>
          </p:cNvCxnSpPr>
          <p:nvPr/>
        </p:nvCxnSpPr>
        <p:spPr>
          <a:xfrm flipH="1">
            <a:off x="9737522" y="5426543"/>
            <a:ext cx="415517" cy="300282"/>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9E5CB8-5CC5-7041-B80A-9211459C10D8}"/>
              </a:ext>
            </a:extLst>
          </p:cNvPr>
          <p:cNvCxnSpPr>
            <a:cxnSpLocks/>
          </p:cNvCxnSpPr>
          <p:nvPr/>
        </p:nvCxnSpPr>
        <p:spPr>
          <a:xfrm flipH="1">
            <a:off x="10041483" y="5467444"/>
            <a:ext cx="506658" cy="555745"/>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E4849B3-D285-EE46-9D9A-01F7D45F514C}"/>
              </a:ext>
            </a:extLst>
          </p:cNvPr>
          <p:cNvCxnSpPr>
            <a:cxnSpLocks/>
          </p:cNvCxnSpPr>
          <p:nvPr/>
        </p:nvCxnSpPr>
        <p:spPr>
          <a:xfrm flipH="1">
            <a:off x="10598063" y="5467444"/>
            <a:ext cx="296396" cy="1022600"/>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BDCAABD-D7DA-8549-88EA-5E7CD1FFEE0B}"/>
              </a:ext>
            </a:extLst>
          </p:cNvPr>
          <p:cNvCxnSpPr>
            <a:cxnSpLocks/>
          </p:cNvCxnSpPr>
          <p:nvPr/>
        </p:nvCxnSpPr>
        <p:spPr>
          <a:xfrm>
            <a:off x="3424933" y="4245764"/>
            <a:ext cx="1068925" cy="1461"/>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59AA23F-868D-1A48-9BBF-6C6601515A32}"/>
              </a:ext>
            </a:extLst>
          </p:cNvPr>
          <p:cNvCxnSpPr>
            <a:cxnSpLocks/>
          </p:cNvCxnSpPr>
          <p:nvPr/>
        </p:nvCxnSpPr>
        <p:spPr>
          <a:xfrm>
            <a:off x="7192066" y="4207625"/>
            <a:ext cx="1068925" cy="1461"/>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D65D73E-D657-9A43-ABB7-5103740408A4}"/>
              </a:ext>
            </a:extLst>
          </p:cNvPr>
          <p:cNvSpPr txBox="1"/>
          <p:nvPr/>
        </p:nvSpPr>
        <p:spPr>
          <a:xfrm>
            <a:off x="7704904" y="5388271"/>
            <a:ext cx="1369286" cy="338554"/>
          </a:xfrm>
          <a:prstGeom prst="rect">
            <a:avLst/>
          </a:prstGeom>
          <a:solidFill>
            <a:schemeClr val="tx2">
              <a:lumMod val="20000"/>
              <a:lumOff val="80000"/>
            </a:schemeClr>
          </a:solidFill>
        </p:spPr>
        <p:txBody>
          <a:bodyPr wrap="none" rtlCol="0">
            <a:spAutoFit/>
          </a:bodyPr>
          <a:lstStyle/>
          <a:p>
            <a:r>
              <a:rPr lang="en-US" sz="1600" dirty="0">
                <a:latin typeface="Aptos" panose="020B0004020202020204" pitchFamily="34" charset="0"/>
                <a:cs typeface="Arial" panose="020B0604020202020204" pitchFamily="34" charset="0"/>
              </a:rPr>
              <a:t>Mild wetness</a:t>
            </a:r>
          </a:p>
        </p:txBody>
      </p:sp>
      <p:sp>
        <p:nvSpPr>
          <p:cNvPr id="29" name="TextBox 28">
            <a:extLst>
              <a:ext uri="{FF2B5EF4-FFF2-40B4-BE49-F238E27FC236}">
                <a16:creationId xmlns:a16="http://schemas.microsoft.com/office/drawing/2014/main" id="{19571151-9E57-7048-ADE1-C4359C4F56B8}"/>
              </a:ext>
            </a:extLst>
          </p:cNvPr>
          <p:cNvSpPr txBox="1"/>
          <p:nvPr/>
        </p:nvSpPr>
        <p:spPr>
          <a:xfrm>
            <a:off x="8100570" y="5764147"/>
            <a:ext cx="1861407" cy="338554"/>
          </a:xfrm>
          <a:prstGeom prst="rect">
            <a:avLst/>
          </a:prstGeom>
          <a:solidFill>
            <a:schemeClr val="tx2">
              <a:lumMod val="40000"/>
              <a:lumOff val="60000"/>
            </a:schemeClr>
          </a:solidFill>
        </p:spPr>
        <p:txBody>
          <a:bodyPr wrap="none" rtlCol="0">
            <a:spAutoFit/>
          </a:bodyPr>
          <a:lstStyle/>
          <a:p>
            <a:r>
              <a:rPr lang="en-US" sz="1600" dirty="0">
                <a:latin typeface="Aptos" panose="020B0004020202020204" pitchFamily="34" charset="0"/>
                <a:cs typeface="Arial" panose="020B0604020202020204" pitchFamily="34" charset="0"/>
              </a:rPr>
              <a:t>Moderate wetness</a:t>
            </a:r>
          </a:p>
        </p:txBody>
      </p:sp>
      <p:sp>
        <p:nvSpPr>
          <p:cNvPr id="31" name="TextBox 30">
            <a:extLst>
              <a:ext uri="{FF2B5EF4-FFF2-40B4-BE49-F238E27FC236}">
                <a16:creationId xmlns:a16="http://schemas.microsoft.com/office/drawing/2014/main" id="{D0911C50-97B6-254D-A304-20301B749E68}"/>
              </a:ext>
            </a:extLst>
          </p:cNvPr>
          <p:cNvSpPr txBox="1"/>
          <p:nvPr/>
        </p:nvSpPr>
        <p:spPr>
          <a:xfrm>
            <a:off x="8691017" y="6151490"/>
            <a:ext cx="1559466" cy="338554"/>
          </a:xfrm>
          <a:prstGeom prst="rect">
            <a:avLst/>
          </a:prstGeom>
          <a:solidFill>
            <a:schemeClr val="tx2">
              <a:lumMod val="60000"/>
              <a:lumOff val="40000"/>
            </a:schemeClr>
          </a:solidFill>
        </p:spPr>
        <p:txBody>
          <a:bodyPr wrap="none" rtlCol="0">
            <a:spAutoFit/>
          </a:bodyPr>
          <a:lstStyle/>
          <a:p>
            <a:r>
              <a:rPr lang="en-US" sz="1600" dirty="0">
                <a:latin typeface="Aptos" panose="020B0004020202020204" pitchFamily="34" charset="0"/>
                <a:cs typeface="Arial" panose="020B0604020202020204" pitchFamily="34" charset="0"/>
              </a:rPr>
              <a:t>Severe wetness</a:t>
            </a:r>
          </a:p>
        </p:txBody>
      </p:sp>
      <p:sp>
        <p:nvSpPr>
          <p:cNvPr id="32" name="TextBox 31">
            <a:extLst>
              <a:ext uri="{FF2B5EF4-FFF2-40B4-BE49-F238E27FC236}">
                <a16:creationId xmlns:a16="http://schemas.microsoft.com/office/drawing/2014/main" id="{20767A53-8DFB-9446-BF2C-351C9967EE7A}"/>
              </a:ext>
            </a:extLst>
          </p:cNvPr>
          <p:cNvSpPr txBox="1"/>
          <p:nvPr/>
        </p:nvSpPr>
        <p:spPr>
          <a:xfrm>
            <a:off x="9031274" y="6528850"/>
            <a:ext cx="1758815" cy="338554"/>
          </a:xfrm>
          <a:prstGeom prst="rect">
            <a:avLst/>
          </a:prstGeom>
          <a:solidFill>
            <a:schemeClr val="tx2">
              <a:lumMod val="75000"/>
            </a:schemeClr>
          </a:solidFill>
        </p:spPr>
        <p:txBody>
          <a:bodyPr wrap="none" rtlCol="0">
            <a:spAutoFit/>
          </a:bodyPr>
          <a:lstStyle/>
          <a:p>
            <a:r>
              <a:rPr lang="en-US" sz="1600" dirty="0">
                <a:solidFill>
                  <a:schemeClr val="bg1"/>
                </a:solidFill>
                <a:latin typeface="Aptos" panose="020B0004020202020204" pitchFamily="34" charset="0"/>
                <a:cs typeface="Arial" panose="020B0604020202020204" pitchFamily="34" charset="0"/>
              </a:rPr>
              <a:t>Extreme wetness</a:t>
            </a:r>
          </a:p>
        </p:txBody>
      </p:sp>
    </p:spTree>
    <p:extLst>
      <p:ext uri="{BB962C8B-B14F-4D97-AF65-F5344CB8AC3E}">
        <p14:creationId xmlns:p14="http://schemas.microsoft.com/office/powerpoint/2010/main" val="1855349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16D29CA-EA14-18A4-F8C4-F6AC3886715A}"/>
              </a:ext>
            </a:extLst>
          </p:cNvPr>
          <p:cNvGraphicFramePr>
            <a:graphicFrameLocks noGrp="1"/>
          </p:cNvGraphicFramePr>
          <p:nvPr/>
        </p:nvGraphicFramePr>
        <p:xfrm>
          <a:off x="827314" y="1129603"/>
          <a:ext cx="10232572" cy="5221651"/>
        </p:xfrm>
        <a:graphic>
          <a:graphicData uri="http://schemas.openxmlformats.org/drawingml/2006/table">
            <a:tbl>
              <a:tblPr firstRow="1" firstCol="1" bandRow="1">
                <a:tableStyleId>{5C22544A-7EE6-4342-B048-85BDC9FD1C3A}</a:tableStyleId>
              </a:tblPr>
              <a:tblGrid>
                <a:gridCol w="1621972">
                  <a:extLst>
                    <a:ext uri="{9D8B030D-6E8A-4147-A177-3AD203B41FA5}">
                      <a16:colId xmlns:a16="http://schemas.microsoft.com/office/drawing/2014/main" val="2379516195"/>
                    </a:ext>
                  </a:extLst>
                </a:gridCol>
                <a:gridCol w="8610600">
                  <a:extLst>
                    <a:ext uri="{9D8B030D-6E8A-4147-A177-3AD203B41FA5}">
                      <a16:colId xmlns:a16="http://schemas.microsoft.com/office/drawing/2014/main" val="1435627498"/>
                    </a:ext>
                  </a:extLst>
                </a:gridCol>
              </a:tblGrid>
              <a:tr h="246640">
                <a:tc gridSpan="2">
                  <a:txBody>
                    <a:bodyPr/>
                    <a:lstStyle/>
                    <a:p>
                      <a:pPr algn="ctr"/>
                      <a:r>
                        <a:rPr lang="en-GB" sz="1400" kern="100" dirty="0">
                          <a:effectLst/>
                        </a:rPr>
                        <a:t>Knowledge exchange</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hMerge="1">
                  <a:txBody>
                    <a:bodyPr/>
                    <a:lstStyle/>
                    <a:p>
                      <a:endParaRPr lang="en-US"/>
                    </a:p>
                  </a:txBody>
                  <a:tcPr/>
                </a:tc>
                <a:extLst>
                  <a:ext uri="{0D108BD9-81ED-4DB2-BD59-A6C34878D82A}">
                    <a16:rowId xmlns:a16="http://schemas.microsoft.com/office/drawing/2014/main" val="1267453095"/>
                  </a:ext>
                </a:extLst>
              </a:tr>
              <a:tr h="301854">
                <a:tc>
                  <a:txBody>
                    <a:bodyPr/>
                    <a:lstStyle/>
                    <a:p>
                      <a:r>
                        <a:rPr lang="en-GB" sz="1400" kern="100" dirty="0">
                          <a:effectLst/>
                        </a:rPr>
                        <a:t>Day 1 AM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a:effectLst/>
                        </a:rPr>
                        <a:t>Opening remarks</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1055643401"/>
                  </a:ext>
                </a:extLst>
              </a:tr>
              <a:tr h="342900">
                <a:tc>
                  <a:txBody>
                    <a:bodyPr/>
                    <a:lstStyle/>
                    <a:p>
                      <a:r>
                        <a:rPr lang="en-GB" sz="1400" kern="100" dirty="0">
                          <a:effectLst/>
                        </a:rPr>
                        <a:t> </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Overview of objectives and proposed outcomes of the workshop</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3803182958"/>
                  </a:ext>
                </a:extLst>
              </a:tr>
              <a:tr h="320054">
                <a:tc>
                  <a:txBody>
                    <a:bodyPr/>
                    <a:lstStyle/>
                    <a:p>
                      <a:r>
                        <a:rPr lang="en-GB" sz="1400" kern="100" dirty="0">
                          <a:effectLst/>
                        </a:rPr>
                        <a:t> </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Introductions and background to each represented institution</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4122486949"/>
                  </a:ext>
                </a:extLst>
              </a:tr>
              <a:tr h="313427">
                <a:tc>
                  <a:txBody>
                    <a:bodyPr/>
                    <a:lstStyle/>
                    <a:p>
                      <a:r>
                        <a:rPr lang="en-GB" sz="1400" kern="100" dirty="0">
                          <a:effectLst/>
                        </a:rPr>
                        <a:t> </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Discussion of strengths and gaps in current approaches to EWS</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1858182100"/>
                  </a:ext>
                </a:extLst>
              </a:tr>
              <a:tr h="278422">
                <a:tc gridSpan="2">
                  <a:txBody>
                    <a:bodyPr/>
                    <a:lstStyle/>
                    <a:p>
                      <a:pPr algn="ctr"/>
                      <a:r>
                        <a:rPr lang="en-GB" sz="1400" kern="100" dirty="0">
                          <a:effectLst/>
                        </a:rPr>
                        <a:t>Training in the </a:t>
                      </a:r>
                      <a:r>
                        <a:rPr lang="en-GB" sz="1400" kern="100" dirty="0" err="1">
                          <a:effectLst/>
                        </a:rPr>
                        <a:t>BuPuSa</a:t>
                      </a:r>
                      <a:r>
                        <a:rPr lang="en-GB" sz="1400" kern="100" dirty="0">
                          <a:effectLst/>
                        </a:rPr>
                        <a:t>-FDM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hMerge="1">
                  <a:txBody>
                    <a:bodyPr/>
                    <a:lstStyle/>
                    <a:p>
                      <a:endParaRPr lang="en-US"/>
                    </a:p>
                  </a:txBody>
                  <a:tcPr/>
                </a:tc>
                <a:extLst>
                  <a:ext uri="{0D108BD9-81ED-4DB2-BD59-A6C34878D82A}">
                    <a16:rowId xmlns:a16="http://schemas.microsoft.com/office/drawing/2014/main" val="3979411460"/>
                  </a:ext>
                </a:extLst>
              </a:tr>
              <a:tr h="289642">
                <a:tc>
                  <a:txBody>
                    <a:bodyPr/>
                    <a:lstStyle/>
                    <a:p>
                      <a:r>
                        <a:rPr lang="en-GB" sz="1400" kern="100" dirty="0">
                          <a:effectLst/>
                        </a:rPr>
                        <a:t>Day 1 PM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a:effectLst/>
                        </a:rPr>
                        <a:t>Introduction to the FDM and its potential use.</a:t>
                      </a:r>
                      <a:endParaRPr lang="en-GB" sz="1400" kern="10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1400991185"/>
                  </a:ext>
                </a:extLst>
              </a:tr>
              <a:tr h="293270">
                <a:tc>
                  <a:txBody>
                    <a:bodyPr/>
                    <a:lstStyle/>
                    <a:p>
                      <a:r>
                        <a:rPr lang="en-GB" sz="1400" kern="100">
                          <a:effectLst/>
                        </a:rPr>
                        <a:t> </a:t>
                      </a:r>
                      <a:endParaRPr lang="en-GB" sz="1400" kern="10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a:effectLst/>
                        </a:rPr>
                        <a:t>Overview of data, models and methods.</a:t>
                      </a:r>
                      <a:endParaRPr lang="en-GB" sz="1400" kern="10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4072104175"/>
                  </a:ext>
                </a:extLst>
              </a:tr>
              <a:tr h="316330">
                <a:tc>
                  <a:txBody>
                    <a:bodyPr/>
                    <a:lstStyle/>
                    <a:p>
                      <a:r>
                        <a:rPr lang="en-GB" sz="1400" kern="100">
                          <a:effectLst/>
                        </a:rPr>
                        <a:t> </a:t>
                      </a:r>
                      <a:endParaRPr lang="en-GB" sz="1400" kern="10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Flood and drought monitoring – concepts and methods/data</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3725232561"/>
                  </a:ext>
                </a:extLst>
              </a:tr>
              <a:tr h="326571">
                <a:tc>
                  <a:txBody>
                    <a:bodyPr/>
                    <a:lstStyle/>
                    <a:p>
                      <a:r>
                        <a:rPr lang="en-GB" sz="1400" kern="100" dirty="0">
                          <a:effectLst/>
                        </a:rPr>
                        <a:t> </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Flood and drought forecasting – concepts and methods/data</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484899125"/>
                  </a:ext>
                </a:extLst>
              </a:tr>
              <a:tr h="243759">
                <a:tc gridSpan="2">
                  <a:txBody>
                    <a:bodyPr/>
                    <a:lstStyle/>
                    <a:p>
                      <a:pPr algn="ctr"/>
                      <a:r>
                        <a:rPr lang="en-GB" sz="1400" kern="100" dirty="0">
                          <a:effectLst/>
                        </a:rPr>
                        <a:t>Training in the </a:t>
                      </a:r>
                      <a:r>
                        <a:rPr lang="en-GB" sz="1400" kern="100" dirty="0" err="1">
                          <a:effectLst/>
                        </a:rPr>
                        <a:t>BuPuSa</a:t>
                      </a:r>
                      <a:r>
                        <a:rPr lang="en-GB" sz="1400" kern="100" dirty="0">
                          <a:effectLst/>
                        </a:rPr>
                        <a:t>-FDM</a:t>
                      </a:r>
                    </a:p>
                  </a:txBody>
                  <a:tcPr marL="40457" marR="40457" marT="0" marB="0"/>
                </a:tc>
                <a:tc hMerge="1">
                  <a:txBody>
                    <a:bodyPr/>
                    <a:lstStyle/>
                    <a:p>
                      <a:endParaRPr lang="en-US"/>
                    </a:p>
                  </a:txBody>
                  <a:tcPr/>
                </a:tc>
                <a:extLst>
                  <a:ext uri="{0D108BD9-81ED-4DB2-BD59-A6C34878D82A}">
                    <a16:rowId xmlns:a16="http://schemas.microsoft.com/office/drawing/2014/main" val="392723374"/>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effectLst/>
                        </a:rPr>
                        <a:t>Day 2 AM</a:t>
                      </a:r>
                    </a:p>
                  </a:txBody>
                  <a:tcPr marL="40457" marR="40457" marT="0" marB="0"/>
                </a:tc>
                <a:tc>
                  <a:txBody>
                    <a:bodyPr/>
                    <a:lstStyle/>
                    <a:p>
                      <a:r>
                        <a:rPr lang="en-GB" sz="1400" kern="100" dirty="0">
                          <a:effectLst/>
                        </a:rPr>
                        <a:t>Exercises in the use of the FDM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1101875557"/>
                  </a:ext>
                </a:extLst>
              </a:tr>
              <a:tr h="304800">
                <a:tc>
                  <a:txBody>
                    <a:bodyPr/>
                    <a:lstStyle/>
                    <a:p>
                      <a:r>
                        <a:rPr lang="en-GB" sz="1400" kern="100" dirty="0">
                          <a:effectLst/>
                        </a:rPr>
                        <a:t> </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Feedback and initial validation of the system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2308290854"/>
                  </a:ext>
                </a:extLst>
              </a:tr>
              <a:tr h="278674">
                <a:tc gridSpan="2">
                  <a:txBody>
                    <a:bodyPr/>
                    <a:lstStyle/>
                    <a:p>
                      <a:pPr algn="ctr"/>
                      <a:r>
                        <a:rPr lang="en-GB" sz="1400" kern="100" dirty="0">
                          <a:effectLst/>
                        </a:rPr>
                        <a:t>Way forward</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hMerge="1">
                  <a:txBody>
                    <a:bodyPr/>
                    <a:lstStyle/>
                    <a:p>
                      <a:endParaRPr lang="en-US"/>
                    </a:p>
                  </a:txBody>
                  <a:tcPr/>
                </a:tc>
                <a:extLst>
                  <a:ext uri="{0D108BD9-81ED-4DB2-BD59-A6C34878D82A}">
                    <a16:rowId xmlns:a16="http://schemas.microsoft.com/office/drawing/2014/main" val="1866610347"/>
                  </a:ext>
                </a:extLst>
              </a:tr>
              <a:tr h="345687">
                <a:tc>
                  <a:txBody>
                    <a:bodyPr/>
                    <a:lstStyle/>
                    <a:p>
                      <a:r>
                        <a:rPr lang="en-GB" sz="1400" kern="100" dirty="0">
                          <a:effectLst/>
                        </a:rPr>
                        <a:t>Day 2 PM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Discussion on principles of a multi-hazard system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2289510854"/>
                  </a:ext>
                </a:extLst>
              </a:tr>
              <a:tr h="326572">
                <a:tc>
                  <a:txBody>
                    <a:bodyPr/>
                    <a:lstStyle/>
                    <a:p>
                      <a:r>
                        <a:rPr lang="en-GB" sz="1400" kern="100">
                          <a:effectLst/>
                        </a:rPr>
                        <a:t> </a:t>
                      </a:r>
                      <a:endParaRPr lang="en-GB" sz="1400" kern="10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Identification of barriers and opportunities to developing a multi-hazard system</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3502933919"/>
                  </a:ext>
                </a:extLst>
              </a:tr>
              <a:tr h="373009">
                <a:tc>
                  <a:txBody>
                    <a:bodyPr/>
                    <a:lstStyle/>
                    <a:p>
                      <a:r>
                        <a:rPr lang="en-GB" sz="1400" kern="100">
                          <a:effectLst/>
                        </a:rPr>
                        <a:t> </a:t>
                      </a:r>
                      <a:endParaRPr lang="en-GB" sz="1400" kern="100">
                        <a:effectLst/>
                        <a:latin typeface="Times New Roman" panose="02020603050405020304" pitchFamily="18" charset="0"/>
                        <a:ea typeface="Times New Roman" panose="02020603050405020304" pitchFamily="18" charset="0"/>
                      </a:endParaRPr>
                    </a:p>
                  </a:txBody>
                  <a:tcPr marL="40457" marR="40457" marT="0" marB="0"/>
                </a:tc>
                <a:tc>
                  <a:txBody>
                    <a:bodyPr/>
                    <a:lstStyle/>
                    <a:p>
                      <a:r>
                        <a:rPr lang="en-GB" sz="1400" kern="100" dirty="0">
                          <a:effectLst/>
                        </a:rPr>
                        <a:t>Way forward including opportunities to leverage from the FDM and other approaches</a:t>
                      </a:r>
                      <a:endParaRPr lang="en-GB" sz="1400" kern="100" dirty="0">
                        <a:effectLst/>
                        <a:latin typeface="Times New Roman" panose="02020603050405020304" pitchFamily="18" charset="0"/>
                        <a:ea typeface="Times New Roman" panose="02020603050405020304" pitchFamily="18" charset="0"/>
                      </a:endParaRPr>
                    </a:p>
                  </a:txBody>
                  <a:tcPr marL="40457" marR="40457" marT="0" marB="0"/>
                </a:tc>
                <a:extLst>
                  <a:ext uri="{0D108BD9-81ED-4DB2-BD59-A6C34878D82A}">
                    <a16:rowId xmlns:a16="http://schemas.microsoft.com/office/drawing/2014/main" val="2160321071"/>
                  </a:ext>
                </a:extLst>
              </a:tr>
            </a:tbl>
          </a:graphicData>
        </a:graphic>
      </p:graphicFrame>
      <p:sp>
        <p:nvSpPr>
          <p:cNvPr id="7" name="TextBox 6">
            <a:extLst>
              <a:ext uri="{FF2B5EF4-FFF2-40B4-BE49-F238E27FC236}">
                <a16:creationId xmlns:a16="http://schemas.microsoft.com/office/drawing/2014/main" id="{2258D345-76EF-C24F-A642-F167C989090F}"/>
              </a:ext>
            </a:extLst>
          </p:cNvPr>
          <p:cNvSpPr txBox="1"/>
          <p:nvPr/>
        </p:nvSpPr>
        <p:spPr>
          <a:xfrm>
            <a:off x="688621" y="342879"/>
            <a:ext cx="9900355" cy="584775"/>
          </a:xfrm>
          <a:prstGeom prst="rect">
            <a:avLst/>
          </a:prstGeom>
          <a:noFill/>
        </p:spPr>
        <p:txBody>
          <a:bodyPr wrap="square">
            <a:spAutoFit/>
          </a:bodyPr>
          <a:lstStyle/>
          <a:p>
            <a:r>
              <a:rPr lang="en-GB" sz="3200" b="1" kern="0" dirty="0">
                <a:effectLst/>
                <a:ea typeface="Times New Roman" panose="02020603050405020304" pitchFamily="18" charset="0"/>
              </a:rPr>
              <a:t>Agenda</a:t>
            </a:r>
            <a:endParaRPr lang="en-US" sz="3200" b="1" dirty="0"/>
          </a:p>
        </p:txBody>
      </p:sp>
    </p:spTree>
    <p:extLst>
      <p:ext uri="{BB962C8B-B14F-4D97-AF65-F5344CB8AC3E}">
        <p14:creationId xmlns:p14="http://schemas.microsoft.com/office/powerpoint/2010/main" val="3697451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3015907" y="268659"/>
            <a:ext cx="6160213"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Flood indices: Streamflow Index</a:t>
            </a:r>
          </a:p>
        </p:txBody>
      </p:sp>
      <p:pic>
        <p:nvPicPr>
          <p:cNvPr id="3074" name="Picture 2" descr="Principle of selection of peaks over threshold (POT) in partial series. |  Download Scientific Diagram">
            <a:extLst>
              <a:ext uri="{FF2B5EF4-FFF2-40B4-BE49-F238E27FC236}">
                <a16:creationId xmlns:a16="http://schemas.microsoft.com/office/drawing/2014/main" id="{211E3220-ACC5-FEFC-1E28-0637874B4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97" y="1732784"/>
            <a:ext cx="5077019" cy="44023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A graph with different colored lines&#10;&#10;Description automatically generated">
            <a:extLst>
              <a:ext uri="{FF2B5EF4-FFF2-40B4-BE49-F238E27FC236}">
                <a16:creationId xmlns:a16="http://schemas.microsoft.com/office/drawing/2014/main" id="{F4B19561-DEAB-E8A1-297C-9861FF68E103}"/>
              </a:ext>
            </a:extLst>
          </p:cNvPr>
          <p:cNvPicPr>
            <a:picLocks noChangeAspect="1"/>
          </p:cNvPicPr>
          <p:nvPr/>
        </p:nvPicPr>
        <p:blipFill>
          <a:blip r:embed="rId3"/>
          <a:stretch>
            <a:fillRect/>
          </a:stretch>
        </p:blipFill>
        <p:spPr>
          <a:xfrm>
            <a:off x="6209341" y="2298935"/>
            <a:ext cx="5280132" cy="2260130"/>
          </a:xfrm>
          <a:prstGeom prst="rect">
            <a:avLst/>
          </a:prstGeom>
          <a:ln>
            <a:solidFill>
              <a:schemeClr val="tx1"/>
            </a:solidFill>
          </a:ln>
        </p:spPr>
      </p:pic>
      <p:sp>
        <p:nvSpPr>
          <p:cNvPr id="5" name="TextBox 4">
            <a:extLst>
              <a:ext uri="{FF2B5EF4-FFF2-40B4-BE49-F238E27FC236}">
                <a16:creationId xmlns:a16="http://schemas.microsoft.com/office/drawing/2014/main" id="{431A1DCA-F8E7-90B2-905B-ACF75209634A}"/>
              </a:ext>
            </a:extLst>
          </p:cNvPr>
          <p:cNvSpPr txBox="1"/>
          <p:nvPr/>
        </p:nvSpPr>
        <p:spPr>
          <a:xfrm>
            <a:off x="187647" y="942097"/>
            <a:ext cx="6213153"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Many ways to define a streamflow flood</a:t>
            </a: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By recurrence interval, by level, by duration, …</a:t>
            </a:r>
          </a:p>
        </p:txBody>
      </p:sp>
      <p:sp>
        <p:nvSpPr>
          <p:cNvPr id="6" name="TextBox 5">
            <a:extLst>
              <a:ext uri="{FF2B5EF4-FFF2-40B4-BE49-F238E27FC236}">
                <a16:creationId xmlns:a16="http://schemas.microsoft.com/office/drawing/2014/main" id="{B41C6132-EAC6-68F5-EFA7-E99A6BD41057}"/>
              </a:ext>
            </a:extLst>
          </p:cNvPr>
          <p:cNvSpPr txBox="1"/>
          <p:nvPr/>
        </p:nvSpPr>
        <p:spPr>
          <a:xfrm>
            <a:off x="6209341" y="4559065"/>
            <a:ext cx="6213153" cy="1631216"/>
          </a:xfrm>
          <a:prstGeom prst="rect">
            <a:avLst/>
          </a:prstGeom>
          <a:noFill/>
        </p:spPr>
        <p:txBody>
          <a:bodyPr wrap="square" rtlCol="0">
            <a:spAutoFit/>
          </a:bodyPr>
          <a:lstStyle/>
          <a:p>
            <a:r>
              <a:rPr lang="en-US" sz="2000" dirty="0">
                <a:latin typeface="Aptos" panose="020B0004020202020204" pitchFamily="34" charset="0"/>
                <a:cs typeface="Arial" panose="020B0604020202020204" pitchFamily="34" charset="0"/>
              </a:rPr>
              <a:t>We use percentile values (annual) as threshold to define flood events as:</a:t>
            </a: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Moderate  90</a:t>
            </a:r>
            <a:r>
              <a:rPr lang="en-US" sz="2000" baseline="30000" dirty="0">
                <a:latin typeface="Aptos" panose="020B0004020202020204" pitchFamily="34" charset="0"/>
                <a:cs typeface="Arial" panose="020B0604020202020204" pitchFamily="34" charset="0"/>
              </a:rPr>
              <a:t>th</a:t>
            </a:r>
            <a:r>
              <a:rPr lang="en-US" sz="2000" dirty="0">
                <a:latin typeface="Aptos" panose="020B0004020202020204" pitchFamily="34" charset="0"/>
                <a:cs typeface="Arial" panose="020B0604020202020204" pitchFamily="34" charset="0"/>
              </a:rPr>
              <a:t> </a:t>
            </a:r>
            <a:r>
              <a:rPr lang="en-US" sz="2000" dirty="0" err="1">
                <a:latin typeface="Aptos" panose="020B0004020202020204" pitchFamily="34" charset="0"/>
                <a:cs typeface="Arial" panose="020B0604020202020204" pitchFamily="34" charset="0"/>
              </a:rPr>
              <a:t>pctl</a:t>
            </a:r>
            <a:endParaRPr lang="en-US" sz="2000" dirty="0">
              <a:latin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Severe 95</a:t>
            </a:r>
            <a:r>
              <a:rPr lang="en-US" sz="2000" baseline="30000" dirty="0">
                <a:latin typeface="Aptos" panose="020B0004020202020204" pitchFamily="34" charset="0"/>
                <a:cs typeface="Arial" panose="020B0604020202020204" pitchFamily="34" charset="0"/>
              </a:rPr>
              <a:t>th</a:t>
            </a:r>
            <a:r>
              <a:rPr lang="en-US" sz="2000" dirty="0">
                <a:latin typeface="Aptos" panose="020B0004020202020204" pitchFamily="34" charset="0"/>
                <a:cs typeface="Arial" panose="020B0604020202020204" pitchFamily="34" charset="0"/>
              </a:rPr>
              <a:t> </a:t>
            </a:r>
            <a:r>
              <a:rPr lang="en-US" sz="2000" dirty="0" err="1">
                <a:latin typeface="Aptos" panose="020B0004020202020204" pitchFamily="34" charset="0"/>
                <a:cs typeface="Arial" panose="020B0604020202020204" pitchFamily="34" charset="0"/>
              </a:rPr>
              <a:t>pctl</a:t>
            </a:r>
            <a:endParaRPr lang="en-US" sz="2000" dirty="0">
              <a:latin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Extreme 99</a:t>
            </a:r>
            <a:r>
              <a:rPr lang="en-US" sz="2000" baseline="30000" dirty="0">
                <a:latin typeface="Aptos" panose="020B0004020202020204" pitchFamily="34" charset="0"/>
                <a:cs typeface="Arial" panose="020B0604020202020204" pitchFamily="34" charset="0"/>
              </a:rPr>
              <a:t>th</a:t>
            </a:r>
            <a:r>
              <a:rPr lang="en-US" sz="2000" dirty="0">
                <a:latin typeface="Aptos" panose="020B0004020202020204" pitchFamily="34" charset="0"/>
                <a:cs typeface="Arial" panose="020B0604020202020204" pitchFamily="34" charset="0"/>
              </a:rPr>
              <a:t> </a:t>
            </a:r>
            <a:r>
              <a:rPr lang="en-US" sz="2000" dirty="0" err="1">
                <a:latin typeface="Aptos" panose="020B0004020202020204" pitchFamily="34" charset="0"/>
                <a:cs typeface="Arial" panose="020B0604020202020204" pitchFamily="34" charset="0"/>
              </a:rPr>
              <a:t>pctl</a:t>
            </a:r>
            <a:endParaRPr lang="en-US" sz="2000"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804688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2503423" y="268659"/>
            <a:ext cx="7185172"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Drought Products in the </a:t>
            </a:r>
            <a:r>
              <a:rPr lang="en-US" sz="3200" b="1" dirty="0" err="1">
                <a:latin typeface="Aptos" panose="020B0004020202020204" pitchFamily="34" charset="0"/>
                <a:cs typeface="Arial" panose="020B0604020202020204" pitchFamily="34" charset="0"/>
              </a:rPr>
              <a:t>BuPuSa</a:t>
            </a:r>
            <a:r>
              <a:rPr lang="en-US" sz="3200" b="1" dirty="0">
                <a:latin typeface="Aptos" panose="020B0004020202020204" pitchFamily="34" charset="0"/>
                <a:cs typeface="Arial" panose="020B0604020202020204" pitchFamily="34" charset="0"/>
              </a:rPr>
              <a:t>-FDM </a:t>
            </a:r>
          </a:p>
        </p:txBody>
      </p:sp>
      <p:graphicFrame>
        <p:nvGraphicFramePr>
          <p:cNvPr id="3" name="Table 2">
            <a:extLst>
              <a:ext uri="{FF2B5EF4-FFF2-40B4-BE49-F238E27FC236}">
                <a16:creationId xmlns:a16="http://schemas.microsoft.com/office/drawing/2014/main" id="{56E80223-2C07-6066-50BE-7AB4F3E081C4}"/>
              </a:ext>
            </a:extLst>
          </p:cNvPr>
          <p:cNvGraphicFramePr>
            <a:graphicFrameLocks noGrp="1"/>
          </p:cNvGraphicFramePr>
          <p:nvPr/>
        </p:nvGraphicFramePr>
        <p:xfrm>
          <a:off x="805108" y="1219149"/>
          <a:ext cx="10581784" cy="3977640"/>
        </p:xfrm>
        <a:graphic>
          <a:graphicData uri="http://schemas.openxmlformats.org/drawingml/2006/table">
            <a:tbl>
              <a:tblPr firstRow="1" bandRow="1">
                <a:tableStyleId>{5C22544A-7EE6-4342-B048-85BDC9FD1C3A}</a:tableStyleId>
              </a:tblPr>
              <a:tblGrid>
                <a:gridCol w="2645446">
                  <a:extLst>
                    <a:ext uri="{9D8B030D-6E8A-4147-A177-3AD203B41FA5}">
                      <a16:colId xmlns:a16="http://schemas.microsoft.com/office/drawing/2014/main" val="309039212"/>
                    </a:ext>
                  </a:extLst>
                </a:gridCol>
                <a:gridCol w="1855964">
                  <a:extLst>
                    <a:ext uri="{9D8B030D-6E8A-4147-A177-3AD203B41FA5}">
                      <a16:colId xmlns:a16="http://schemas.microsoft.com/office/drawing/2014/main" val="3422802779"/>
                    </a:ext>
                  </a:extLst>
                </a:gridCol>
                <a:gridCol w="3434928">
                  <a:extLst>
                    <a:ext uri="{9D8B030D-6E8A-4147-A177-3AD203B41FA5}">
                      <a16:colId xmlns:a16="http://schemas.microsoft.com/office/drawing/2014/main" val="200262510"/>
                    </a:ext>
                  </a:extLst>
                </a:gridCol>
                <a:gridCol w="2645446">
                  <a:extLst>
                    <a:ext uri="{9D8B030D-6E8A-4147-A177-3AD203B41FA5}">
                      <a16:colId xmlns:a16="http://schemas.microsoft.com/office/drawing/2014/main" val="2568315619"/>
                    </a:ext>
                  </a:extLst>
                </a:gridCol>
              </a:tblGrid>
              <a:tr h="370840">
                <a:tc>
                  <a:txBody>
                    <a:bodyPr/>
                    <a:lstStyle/>
                    <a:p>
                      <a:r>
                        <a:rPr lang="en-US" dirty="0">
                          <a:latin typeface="Arial" panose="020B0604020202020204" pitchFamily="34" charset="0"/>
                          <a:cs typeface="Arial" panose="020B0604020202020204" pitchFamily="34" charset="0"/>
                        </a:rPr>
                        <a:t>Variable</a:t>
                      </a:r>
                    </a:p>
                  </a:txBody>
                  <a:tcPr>
                    <a:solidFill>
                      <a:srgbClr val="0070C0"/>
                    </a:solidFill>
                  </a:tcPr>
                </a:tc>
                <a:tc>
                  <a:txBody>
                    <a:bodyPr/>
                    <a:lstStyle/>
                    <a:p>
                      <a:r>
                        <a:rPr lang="en-US" dirty="0">
                          <a:latin typeface="Arial" panose="020B0604020202020204" pitchFamily="34" charset="0"/>
                          <a:cs typeface="Arial" panose="020B0604020202020204" pitchFamily="34" charset="0"/>
                        </a:rPr>
                        <a:t>Data source</a:t>
                      </a:r>
                    </a:p>
                  </a:txBody>
                  <a:tcPr>
                    <a:solidFill>
                      <a:srgbClr val="0070C0"/>
                    </a:solidFill>
                  </a:tcPr>
                </a:tc>
                <a:tc>
                  <a:txBody>
                    <a:bodyPr/>
                    <a:lstStyle/>
                    <a:p>
                      <a:r>
                        <a:rPr lang="en-US" dirty="0">
                          <a:latin typeface="Arial" panose="020B0604020202020204" pitchFamily="34" charset="0"/>
                          <a:cs typeface="Arial" panose="020B0604020202020204" pitchFamily="34" charset="0"/>
                        </a:rPr>
                        <a:t>Type</a:t>
                      </a:r>
                    </a:p>
                  </a:txBody>
                  <a:tcPr>
                    <a:solidFill>
                      <a:srgbClr val="0070C0"/>
                    </a:solidFill>
                  </a:tcPr>
                </a:tc>
                <a:tc>
                  <a:txBody>
                    <a:bodyPr/>
                    <a:lstStyle/>
                    <a:p>
                      <a:r>
                        <a:rPr lang="en-US" dirty="0">
                          <a:latin typeface="Arial" panose="020B0604020202020204" pitchFamily="34" charset="0"/>
                          <a:cs typeface="Arial" panose="020B0604020202020204" pitchFamily="34" charset="0"/>
                        </a:rPr>
                        <a:t>Attributes</a:t>
                      </a:r>
                    </a:p>
                  </a:txBody>
                  <a:tcPr>
                    <a:solidFill>
                      <a:srgbClr val="0070C0"/>
                    </a:solidFill>
                  </a:tcPr>
                </a:tc>
                <a:extLst>
                  <a:ext uri="{0D108BD9-81ED-4DB2-BD59-A6C34878D82A}">
                    <a16:rowId xmlns:a16="http://schemas.microsoft.com/office/drawing/2014/main" val="1750614870"/>
                  </a:ext>
                </a:extLst>
              </a:tr>
              <a:tr h="370840">
                <a:tc>
                  <a:txBody>
                    <a:bodyPr/>
                    <a:lstStyle/>
                    <a:p>
                      <a:r>
                        <a:rPr lang="en-US" dirty="0">
                          <a:latin typeface="Arial" panose="020B0604020202020204" pitchFamily="34" charset="0"/>
                          <a:cs typeface="Arial" panose="020B0604020202020204" pitchFamily="34" charset="0"/>
                        </a:rPr>
                        <a:t>Precipitation (P)</a:t>
                      </a:r>
                    </a:p>
                  </a:txBody>
                  <a:tcPr/>
                </a:tc>
                <a:tc>
                  <a:txBody>
                    <a:bodyPr/>
                    <a:lstStyle/>
                    <a:p>
                      <a:r>
                        <a:rPr lang="en-US" dirty="0">
                          <a:latin typeface="Arial" panose="020B0604020202020204" pitchFamily="34" charset="0"/>
                          <a:cs typeface="Arial" panose="020B0604020202020204" pitchFamily="34" charset="0"/>
                        </a:rPr>
                        <a:t>PGF</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5km, daily</a:t>
                      </a:r>
                    </a:p>
                  </a:txBody>
                  <a:tcPr/>
                </a:tc>
                <a:extLst>
                  <a:ext uri="{0D108BD9-81ED-4DB2-BD59-A6C34878D82A}">
                    <a16:rowId xmlns:a16="http://schemas.microsoft.com/office/drawing/2014/main" val="1488496532"/>
                  </a:ext>
                </a:extLst>
              </a:tr>
              <a:tr h="370840">
                <a:tc>
                  <a:txBody>
                    <a:bodyPr/>
                    <a:lstStyle/>
                    <a:p>
                      <a:r>
                        <a:rPr lang="en-US" dirty="0">
                          <a:latin typeface="Arial" panose="020B0604020202020204" pitchFamily="34" charset="0"/>
                          <a:cs typeface="Arial" panose="020B0604020202020204" pitchFamily="34" charset="0"/>
                        </a:rPr>
                        <a:t>Runoff (R)</a:t>
                      </a:r>
                    </a:p>
                  </a:txBody>
                  <a:tcPr/>
                </a:tc>
                <a:tc>
                  <a:txBody>
                    <a:bodyPr/>
                    <a:lstStyle/>
                    <a:p>
                      <a:r>
                        <a:rPr lang="en-US" dirty="0">
                          <a:latin typeface="Arial" panose="020B0604020202020204" pitchFamily="34" charset="0"/>
                          <a:cs typeface="Arial" panose="020B0604020202020204" pitchFamily="34" charset="0"/>
                        </a:rPr>
                        <a:t>HB</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264727227"/>
                  </a:ext>
                </a:extLst>
              </a:tr>
              <a:tr h="370840">
                <a:tc>
                  <a:txBody>
                    <a:bodyPr/>
                    <a:lstStyle/>
                    <a:p>
                      <a:r>
                        <a:rPr lang="en-US" dirty="0">
                          <a:latin typeface="Arial" panose="020B0604020202020204" pitchFamily="34" charset="0"/>
                          <a:cs typeface="Arial" panose="020B0604020202020204" pitchFamily="34" charset="0"/>
                        </a:rPr>
                        <a:t>Evaporation (ET)</a:t>
                      </a:r>
                    </a:p>
                  </a:txBody>
                  <a:tcPr/>
                </a:tc>
                <a:tc>
                  <a:txBody>
                    <a:bodyPr/>
                    <a:lstStyle/>
                    <a:p>
                      <a:r>
                        <a:rPr lang="en-US" dirty="0">
                          <a:latin typeface="Arial" panose="020B0604020202020204" pitchFamily="34" charset="0"/>
                          <a:cs typeface="Arial" panose="020B0604020202020204" pitchFamily="34" charset="0"/>
                        </a:rPr>
                        <a:t>HB</a:t>
                      </a: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4282226518"/>
                  </a:ext>
                </a:extLst>
              </a:tr>
              <a:tr h="370840">
                <a:tc>
                  <a:txBody>
                    <a:bodyPr/>
                    <a:lstStyle/>
                    <a:p>
                      <a:r>
                        <a:rPr lang="en-US" dirty="0">
                          <a:latin typeface="Arial" panose="020B0604020202020204" pitchFamily="34" charset="0"/>
                          <a:cs typeface="Arial" panose="020B0604020202020204" pitchFamily="34" charset="0"/>
                        </a:rPr>
                        <a:t>Soil moisture (SM)</a:t>
                      </a:r>
                    </a:p>
                  </a:txBody>
                  <a:tcPr/>
                </a:tc>
                <a:tc>
                  <a:txBody>
                    <a:bodyPr/>
                    <a:lstStyle/>
                    <a:p>
                      <a:r>
                        <a:rPr lang="en-US" dirty="0">
                          <a:latin typeface="Arial" panose="020B0604020202020204" pitchFamily="34" charset="0"/>
                          <a:cs typeface="Arial" panose="020B0604020202020204" pitchFamily="34" charset="0"/>
                        </a:rPr>
                        <a:t>HB</a:t>
                      </a:r>
                    </a:p>
                  </a:txBody>
                  <a:tcPr/>
                </a:tc>
                <a:tc>
                  <a:txBody>
                    <a:bodyPr/>
                    <a:lstStyle/>
                    <a:p>
                      <a:endParaRPr lang="en-US">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1291177032"/>
                  </a:ext>
                </a:extLst>
              </a:tr>
              <a:tr h="370840">
                <a:tc>
                  <a:txBody>
                    <a:bodyPr/>
                    <a:lstStyle/>
                    <a:p>
                      <a:r>
                        <a:rPr lang="en-US" dirty="0">
                          <a:latin typeface="Arial" panose="020B0604020202020204" pitchFamily="34" charset="0"/>
                          <a:cs typeface="Arial" panose="020B0604020202020204" pitchFamily="34" charset="0"/>
                        </a:rPr>
                        <a:t>Streamflow (Q)</a:t>
                      </a:r>
                    </a:p>
                  </a:txBody>
                  <a:tcPr/>
                </a:tc>
                <a:tc>
                  <a:txBody>
                    <a:bodyPr/>
                    <a:lstStyle/>
                    <a:p>
                      <a:r>
                        <a:rPr lang="en-US" dirty="0">
                          <a:latin typeface="Arial" panose="020B0604020202020204" pitchFamily="34" charset="0"/>
                          <a:cs typeface="Arial" panose="020B0604020202020204" pitchFamily="34" charset="0"/>
                        </a:rPr>
                        <a:t>HB+RAPID</a:t>
                      </a: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River reach, daily</a:t>
                      </a:r>
                    </a:p>
                  </a:txBody>
                  <a:tcPr/>
                </a:tc>
                <a:extLst>
                  <a:ext uri="{0D108BD9-81ED-4DB2-BD59-A6C34878D82A}">
                    <a16:rowId xmlns:a16="http://schemas.microsoft.com/office/drawing/2014/main" val="1811434417"/>
                  </a:ext>
                </a:extLst>
              </a:tr>
              <a:tr h="370840">
                <a:tc>
                  <a:txBody>
                    <a:bodyPr/>
                    <a:lstStyle/>
                    <a:p>
                      <a:r>
                        <a:rPr lang="en-US" dirty="0">
                          <a:solidFill>
                            <a:schemeClr val="bg1"/>
                          </a:solidFill>
                          <a:latin typeface="Arial" panose="020B0604020202020204" pitchFamily="34" charset="0"/>
                          <a:cs typeface="Arial" panose="020B0604020202020204" pitchFamily="34" charset="0"/>
                        </a:rPr>
                        <a:t>Index</a:t>
                      </a:r>
                    </a:p>
                  </a:txBody>
                  <a:tcPr>
                    <a:solidFill>
                      <a:srgbClr val="0070C0"/>
                    </a:solidFill>
                  </a:tcPr>
                </a:tc>
                <a:tc>
                  <a:txBody>
                    <a:bodyPr/>
                    <a:lstStyle/>
                    <a:p>
                      <a:r>
                        <a:rPr lang="en-US" dirty="0">
                          <a:solidFill>
                            <a:schemeClr val="bg1"/>
                          </a:solidFill>
                          <a:latin typeface="Arial" panose="020B0604020202020204" pitchFamily="34" charset="0"/>
                          <a:cs typeface="Arial" panose="020B0604020202020204" pitchFamily="34" charset="0"/>
                        </a:rPr>
                        <a:t>Data source</a:t>
                      </a:r>
                    </a:p>
                  </a:txBody>
                  <a:tcPr>
                    <a:solidFill>
                      <a:srgbClr val="0070C0"/>
                    </a:solidFill>
                  </a:tcPr>
                </a:tc>
                <a:tc>
                  <a:txBody>
                    <a:bodyPr/>
                    <a:lstStyle/>
                    <a:p>
                      <a:r>
                        <a:rPr lang="en-US" dirty="0">
                          <a:solidFill>
                            <a:schemeClr val="bg1"/>
                          </a:solidFill>
                          <a:latin typeface="Arial" panose="020B0604020202020204" pitchFamily="34" charset="0"/>
                          <a:cs typeface="Arial" panose="020B0604020202020204" pitchFamily="34" charset="0"/>
                        </a:rPr>
                        <a:t>Drought Type</a:t>
                      </a:r>
                    </a:p>
                  </a:txBody>
                  <a:tcPr>
                    <a:solidFill>
                      <a:srgbClr val="0070C0"/>
                    </a:solidFill>
                  </a:tcPr>
                </a:tc>
                <a:tc>
                  <a:txBody>
                    <a:bodyPr/>
                    <a:lstStyle/>
                    <a:p>
                      <a:r>
                        <a:rPr lang="en-US" dirty="0">
                          <a:solidFill>
                            <a:schemeClr val="bg1"/>
                          </a:solidFill>
                          <a:latin typeface="Arial" panose="020B0604020202020204" pitchFamily="34" charset="0"/>
                          <a:cs typeface="Arial" panose="020B0604020202020204" pitchFamily="34" charset="0"/>
                        </a:rPr>
                        <a:t>Attributes</a:t>
                      </a:r>
                    </a:p>
                  </a:txBody>
                  <a:tcPr>
                    <a:solidFill>
                      <a:srgbClr val="0070C0"/>
                    </a:solidFill>
                  </a:tcPr>
                </a:tc>
                <a:extLst>
                  <a:ext uri="{0D108BD9-81ED-4DB2-BD59-A6C34878D82A}">
                    <a16:rowId xmlns:a16="http://schemas.microsoft.com/office/drawing/2014/main" val="3293630795"/>
                  </a:ext>
                </a:extLst>
              </a:tr>
              <a:tr h="370840">
                <a:tc>
                  <a:txBody>
                    <a:bodyPr/>
                    <a:lstStyle/>
                    <a:p>
                      <a:r>
                        <a:rPr lang="en-US" dirty="0">
                          <a:latin typeface="Arial" panose="020B0604020202020204" pitchFamily="34" charset="0"/>
                          <a:cs typeface="Arial" panose="020B0604020202020204" pitchFamily="34" charset="0"/>
                        </a:rPr>
                        <a:t>SPI</a:t>
                      </a:r>
                    </a:p>
                  </a:txBody>
                  <a:tcPr/>
                </a:tc>
                <a:tc>
                  <a:txBody>
                    <a:bodyPr/>
                    <a:lstStyle/>
                    <a:p>
                      <a:r>
                        <a:rPr lang="en-US" dirty="0">
                          <a:latin typeface="Arial" panose="020B0604020202020204" pitchFamily="34" charset="0"/>
                          <a:cs typeface="Arial" panose="020B0604020202020204" pitchFamily="34" charset="0"/>
                        </a:rPr>
                        <a:t>PGF</a:t>
                      </a:r>
                    </a:p>
                  </a:txBody>
                  <a:tcPr/>
                </a:tc>
                <a:tc>
                  <a:txBody>
                    <a:bodyPr/>
                    <a:lstStyle/>
                    <a:p>
                      <a:r>
                        <a:rPr lang="en-US" dirty="0">
                          <a:latin typeface="Arial" panose="020B0604020202020204" pitchFamily="34" charset="0"/>
                          <a:cs typeface="Arial" panose="020B0604020202020204" pitchFamily="34" charset="0"/>
                        </a:rPr>
                        <a:t>Meteorological</a:t>
                      </a:r>
                    </a:p>
                  </a:txBody>
                  <a:tcPr/>
                </a:tc>
                <a:tc>
                  <a:txBody>
                    <a:bodyPr/>
                    <a:lstStyle/>
                    <a:p>
                      <a:r>
                        <a:rPr lang="en-US" dirty="0">
                          <a:latin typeface="Arial" panose="020B0604020202020204" pitchFamily="34" charset="0"/>
                          <a:cs typeface="Arial" panose="020B0604020202020204" pitchFamily="34" charset="0"/>
                        </a:rPr>
                        <a:t>5km, daily, SPI-1, -3</a:t>
                      </a:r>
                    </a:p>
                  </a:txBody>
                  <a:tcPr/>
                </a:tc>
                <a:extLst>
                  <a:ext uri="{0D108BD9-81ED-4DB2-BD59-A6C34878D82A}">
                    <a16:rowId xmlns:a16="http://schemas.microsoft.com/office/drawing/2014/main" val="1491593237"/>
                  </a:ext>
                </a:extLst>
              </a:tr>
              <a:tr h="370840">
                <a:tc>
                  <a:txBody>
                    <a:bodyPr/>
                    <a:lstStyle/>
                    <a:p>
                      <a:r>
                        <a:rPr lang="en-US" dirty="0">
                          <a:latin typeface="Arial" panose="020B0604020202020204" pitchFamily="34" charset="0"/>
                          <a:cs typeface="Arial" panose="020B0604020202020204" pitchFamily="34" charset="0"/>
                        </a:rPr>
                        <a:t>SM standardized anomaly</a:t>
                      </a:r>
                    </a:p>
                  </a:txBody>
                  <a:tcPr/>
                </a:tc>
                <a:tc>
                  <a:txBody>
                    <a:bodyPr/>
                    <a:lstStyle/>
                    <a:p>
                      <a:r>
                        <a:rPr lang="en-US" dirty="0">
                          <a:latin typeface="Arial" panose="020B0604020202020204" pitchFamily="34" charset="0"/>
                          <a:cs typeface="Arial" panose="020B0604020202020204" pitchFamily="34" charset="0"/>
                        </a:rPr>
                        <a:t>HB</a:t>
                      </a:r>
                    </a:p>
                  </a:txBody>
                  <a:tcPr/>
                </a:tc>
                <a:tc>
                  <a:txBody>
                    <a:bodyPr/>
                    <a:lstStyle/>
                    <a:p>
                      <a:r>
                        <a:rPr lang="en-US" dirty="0">
                          <a:latin typeface="Arial" panose="020B0604020202020204" pitchFamily="34" charset="0"/>
                          <a:cs typeface="Arial" panose="020B0604020202020204" pitchFamily="34" charset="0"/>
                        </a:rPr>
                        <a:t>Agricultural</a:t>
                      </a:r>
                    </a:p>
                  </a:txBody>
                  <a:tcPr/>
                </a:tc>
                <a:tc>
                  <a:txBody>
                    <a:bodyPr/>
                    <a:lstStyle/>
                    <a:p>
                      <a:r>
                        <a:rPr lang="en-US"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416906037"/>
                  </a:ext>
                </a:extLst>
              </a:tr>
              <a:tr h="370840">
                <a:tc>
                  <a:txBody>
                    <a:bodyPr/>
                    <a:lstStyle/>
                    <a:p>
                      <a:r>
                        <a:rPr lang="en-US" dirty="0">
                          <a:latin typeface="Arial" panose="020B0604020202020204" pitchFamily="34" charset="0"/>
                          <a:cs typeface="Arial" panose="020B0604020202020204" pitchFamily="34" charset="0"/>
                        </a:rPr>
                        <a:t>Q percentile</a:t>
                      </a:r>
                    </a:p>
                  </a:txBody>
                  <a:tcPr/>
                </a:tc>
                <a:tc>
                  <a:txBody>
                    <a:bodyPr/>
                    <a:lstStyle/>
                    <a:p>
                      <a:r>
                        <a:rPr lang="en-US" dirty="0">
                          <a:latin typeface="Arial" panose="020B0604020202020204" pitchFamily="34" charset="0"/>
                          <a:cs typeface="Arial" panose="020B0604020202020204" pitchFamily="34" charset="0"/>
                        </a:rPr>
                        <a:t>HB+RAPID</a:t>
                      </a:r>
                    </a:p>
                  </a:txBody>
                  <a:tcPr/>
                </a:tc>
                <a:tc>
                  <a:txBody>
                    <a:bodyPr/>
                    <a:lstStyle/>
                    <a:p>
                      <a:r>
                        <a:rPr lang="en-US" dirty="0">
                          <a:latin typeface="Arial" panose="020B0604020202020204" pitchFamily="34" charset="0"/>
                          <a:cs typeface="Arial" panose="020B0604020202020204" pitchFamily="34" charset="0"/>
                        </a:rPr>
                        <a:t>Hydrological</a:t>
                      </a:r>
                    </a:p>
                  </a:txBody>
                  <a:tcPr/>
                </a:tc>
                <a:tc>
                  <a:txBody>
                    <a:bodyPr/>
                    <a:lstStyle/>
                    <a:p>
                      <a:r>
                        <a:rPr lang="en-US" dirty="0">
                          <a:latin typeface="Arial" panose="020B0604020202020204" pitchFamily="34" charset="0"/>
                          <a:cs typeface="Arial" panose="020B0604020202020204" pitchFamily="34" charset="0"/>
                        </a:rPr>
                        <a:t>Reach, daily</a:t>
                      </a:r>
                    </a:p>
                  </a:txBody>
                  <a:tcPr/>
                </a:tc>
                <a:extLst>
                  <a:ext uri="{0D108BD9-81ED-4DB2-BD59-A6C34878D82A}">
                    <a16:rowId xmlns:a16="http://schemas.microsoft.com/office/drawing/2014/main" val="3367364949"/>
                  </a:ext>
                </a:extLst>
              </a:tr>
            </a:tbl>
          </a:graphicData>
        </a:graphic>
      </p:graphicFrame>
    </p:spTree>
    <p:extLst>
      <p:ext uri="{BB962C8B-B14F-4D97-AF65-F5344CB8AC3E}">
        <p14:creationId xmlns:p14="http://schemas.microsoft.com/office/powerpoint/2010/main" val="383219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186000" y="268659"/>
            <a:ext cx="11820032"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Meteorological Drought: SPI – Standardized Precipitation Index</a:t>
            </a:r>
          </a:p>
        </p:txBody>
      </p:sp>
      <p:sp>
        <p:nvSpPr>
          <p:cNvPr id="5" name="Rectangle 4">
            <a:extLst>
              <a:ext uri="{FF2B5EF4-FFF2-40B4-BE49-F238E27FC236}">
                <a16:creationId xmlns:a16="http://schemas.microsoft.com/office/drawing/2014/main" id="{FB45B485-F393-B345-B256-E78318C0C573}"/>
              </a:ext>
            </a:extLst>
          </p:cNvPr>
          <p:cNvSpPr/>
          <p:nvPr/>
        </p:nvSpPr>
        <p:spPr>
          <a:xfrm>
            <a:off x="4317598" y="6404675"/>
            <a:ext cx="7730837" cy="369332"/>
          </a:xfrm>
          <a:prstGeom prst="rect">
            <a:avLst/>
          </a:prstGeom>
        </p:spPr>
        <p:txBody>
          <a:bodyPr wrap="square">
            <a:spAutoFit/>
          </a:bodyPr>
          <a:lstStyle/>
          <a:p>
            <a:pPr algn="r"/>
            <a:r>
              <a:rPr lang="en-GB" dirty="0">
                <a:latin typeface="Aptos" panose="020B0004020202020204" pitchFamily="34" charset="0"/>
                <a:cs typeface="Arial" panose="020B0604020202020204" pitchFamily="34" charset="0"/>
              </a:rPr>
              <a:t>T.B. McKee, N.J. </a:t>
            </a:r>
            <a:r>
              <a:rPr lang="en-GB" dirty="0" err="1">
                <a:latin typeface="Aptos" panose="020B0004020202020204" pitchFamily="34" charset="0"/>
                <a:cs typeface="Arial" panose="020B0604020202020204" pitchFamily="34" charset="0"/>
              </a:rPr>
              <a:t>Doesken</a:t>
            </a:r>
            <a:r>
              <a:rPr lang="en-GB" dirty="0">
                <a:latin typeface="Aptos" panose="020B0004020202020204" pitchFamily="34" charset="0"/>
                <a:cs typeface="Arial" panose="020B0604020202020204" pitchFamily="34" charset="0"/>
              </a:rPr>
              <a:t> and J. Kleist, Colorado State University, 1993 </a:t>
            </a:r>
          </a:p>
        </p:txBody>
      </p:sp>
      <p:pic>
        <p:nvPicPr>
          <p:cNvPr id="8" name="Picture 7">
            <a:extLst>
              <a:ext uri="{FF2B5EF4-FFF2-40B4-BE49-F238E27FC236}">
                <a16:creationId xmlns:a16="http://schemas.microsoft.com/office/drawing/2014/main" id="{81EFA3D4-B75F-744B-B6E1-50449EBCD2BA}"/>
              </a:ext>
            </a:extLst>
          </p:cNvPr>
          <p:cNvPicPr>
            <a:picLocks noChangeAspect="1"/>
          </p:cNvPicPr>
          <p:nvPr/>
        </p:nvPicPr>
        <p:blipFill rotWithShape="1">
          <a:blip r:embed="rId2"/>
          <a:srcRect l="-1715" t="-3748" r="-1325" b="-2798"/>
          <a:stretch/>
        </p:blipFill>
        <p:spPr>
          <a:xfrm>
            <a:off x="1734635" y="956366"/>
            <a:ext cx="9487220" cy="4704404"/>
          </a:xfrm>
          <a:prstGeom prst="rect">
            <a:avLst/>
          </a:prstGeom>
          <a:ln>
            <a:solidFill>
              <a:schemeClr val="bg2">
                <a:lumMod val="50000"/>
              </a:schemeClr>
            </a:solidFill>
          </a:ln>
          <a:effectLst/>
        </p:spPr>
      </p:pic>
      <p:pic>
        <p:nvPicPr>
          <p:cNvPr id="4" name="Picture 3" descr="Table&#10;&#10;Description automatically generated">
            <a:extLst>
              <a:ext uri="{FF2B5EF4-FFF2-40B4-BE49-F238E27FC236}">
                <a16:creationId xmlns:a16="http://schemas.microsoft.com/office/drawing/2014/main" id="{79A35996-6031-4948-8C26-EC05483A5855}"/>
              </a:ext>
            </a:extLst>
          </p:cNvPr>
          <p:cNvPicPr>
            <a:picLocks noChangeAspect="1"/>
          </p:cNvPicPr>
          <p:nvPr/>
        </p:nvPicPr>
        <p:blipFill>
          <a:blip r:embed="rId3"/>
          <a:stretch>
            <a:fillRect/>
          </a:stretch>
        </p:blipFill>
        <p:spPr>
          <a:xfrm>
            <a:off x="194771" y="3308568"/>
            <a:ext cx="4008983" cy="3115508"/>
          </a:xfrm>
          <a:prstGeom prst="rect">
            <a:avLst/>
          </a:prstGeom>
        </p:spPr>
      </p:pic>
    </p:spTree>
    <p:extLst>
      <p:ext uri="{BB962C8B-B14F-4D97-AF65-F5344CB8AC3E}">
        <p14:creationId xmlns:p14="http://schemas.microsoft.com/office/powerpoint/2010/main" val="3020618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6FEA19-6EB5-5F42-BD9A-C63960284457}"/>
              </a:ext>
            </a:extLst>
          </p:cNvPr>
          <p:cNvGrpSpPr/>
          <p:nvPr/>
        </p:nvGrpSpPr>
        <p:grpSpPr>
          <a:xfrm>
            <a:off x="6096000" y="268659"/>
            <a:ext cx="6068291" cy="2709950"/>
            <a:chOff x="814647" y="1579418"/>
            <a:chExt cx="6068291" cy="2709950"/>
          </a:xfrm>
        </p:grpSpPr>
        <p:pic>
          <p:nvPicPr>
            <p:cNvPr id="3" name="Picture 2">
              <a:extLst>
                <a:ext uri="{FF2B5EF4-FFF2-40B4-BE49-F238E27FC236}">
                  <a16:creationId xmlns:a16="http://schemas.microsoft.com/office/drawing/2014/main" id="{E92F87AC-49DE-824C-BB10-3B30C9558008}"/>
                </a:ext>
              </a:extLst>
            </p:cNvPr>
            <p:cNvPicPr>
              <a:picLocks noChangeAspect="1"/>
            </p:cNvPicPr>
            <p:nvPr/>
          </p:nvPicPr>
          <p:blipFill rotWithShape="1">
            <a:blip r:embed="rId2"/>
            <a:srcRect l="5802" t="17943" r="4427" b="16451"/>
            <a:stretch/>
          </p:blipFill>
          <p:spPr>
            <a:xfrm>
              <a:off x="814647" y="1729048"/>
              <a:ext cx="6068291" cy="2560320"/>
            </a:xfrm>
            <a:prstGeom prst="rect">
              <a:avLst/>
            </a:prstGeom>
          </p:spPr>
        </p:pic>
        <p:sp>
          <p:nvSpPr>
            <p:cNvPr id="5" name="Rectangle 4">
              <a:extLst>
                <a:ext uri="{FF2B5EF4-FFF2-40B4-BE49-F238E27FC236}">
                  <a16:creationId xmlns:a16="http://schemas.microsoft.com/office/drawing/2014/main" id="{E982FFFB-9EF4-E44D-A092-4A7B9A667A2F}"/>
                </a:ext>
              </a:extLst>
            </p:cNvPr>
            <p:cNvSpPr/>
            <p:nvPr/>
          </p:nvSpPr>
          <p:spPr>
            <a:xfrm>
              <a:off x="814647" y="1579418"/>
              <a:ext cx="1413164" cy="1679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grpSp>
      <p:sp>
        <p:nvSpPr>
          <p:cNvPr id="2" name="Rectangle 1">
            <a:extLst>
              <a:ext uri="{FF2B5EF4-FFF2-40B4-BE49-F238E27FC236}">
                <a16:creationId xmlns:a16="http://schemas.microsoft.com/office/drawing/2014/main" id="{4C839DF6-31E6-6644-AAF4-132A310DA3BC}"/>
              </a:ext>
            </a:extLst>
          </p:cNvPr>
          <p:cNvSpPr/>
          <p:nvPr/>
        </p:nvSpPr>
        <p:spPr>
          <a:xfrm>
            <a:off x="3164886" y="268659"/>
            <a:ext cx="5862246"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Agricultural Drought: SM Index</a:t>
            </a:r>
          </a:p>
        </p:txBody>
      </p:sp>
      <p:pic>
        <p:nvPicPr>
          <p:cNvPr id="13" name="Picture 12">
            <a:extLst>
              <a:ext uri="{FF2B5EF4-FFF2-40B4-BE49-F238E27FC236}">
                <a16:creationId xmlns:a16="http://schemas.microsoft.com/office/drawing/2014/main" id="{AB43AF0B-9268-924E-A498-406E8D7B9FA0}"/>
              </a:ext>
            </a:extLst>
          </p:cNvPr>
          <p:cNvPicPr>
            <a:picLocks noChangeAspect="1"/>
          </p:cNvPicPr>
          <p:nvPr/>
        </p:nvPicPr>
        <p:blipFill rotWithShape="1">
          <a:blip r:embed="rId3"/>
          <a:srcRect l="69682" t="56029" r="5364" b="5810"/>
          <a:stretch/>
        </p:blipFill>
        <p:spPr>
          <a:xfrm>
            <a:off x="9803695" y="538176"/>
            <a:ext cx="2049700" cy="1400068"/>
          </a:xfrm>
          <a:prstGeom prst="rect">
            <a:avLst/>
          </a:prstGeom>
        </p:spPr>
      </p:pic>
      <p:pic>
        <p:nvPicPr>
          <p:cNvPr id="15" name="Picture 14" descr="Chart, line chart, histogram&#10;&#10;Description automatically generated">
            <a:extLst>
              <a:ext uri="{FF2B5EF4-FFF2-40B4-BE49-F238E27FC236}">
                <a16:creationId xmlns:a16="http://schemas.microsoft.com/office/drawing/2014/main" id="{64B472F7-4BE7-4B4B-9CD1-AB362C7C0680}"/>
              </a:ext>
            </a:extLst>
          </p:cNvPr>
          <p:cNvPicPr>
            <a:picLocks noChangeAspect="1"/>
          </p:cNvPicPr>
          <p:nvPr/>
        </p:nvPicPr>
        <p:blipFill>
          <a:blip r:embed="rId4"/>
          <a:stretch>
            <a:fillRect/>
          </a:stretch>
        </p:blipFill>
        <p:spPr>
          <a:xfrm>
            <a:off x="4493858" y="2978609"/>
            <a:ext cx="2821873" cy="2821873"/>
          </a:xfrm>
          <a:prstGeom prst="rect">
            <a:avLst/>
          </a:prstGeom>
        </p:spPr>
      </p:pic>
      <p:pic>
        <p:nvPicPr>
          <p:cNvPr id="17" name="Picture 16" descr="Chart, line chart, histogram&#10;&#10;Description automatically generated">
            <a:extLst>
              <a:ext uri="{FF2B5EF4-FFF2-40B4-BE49-F238E27FC236}">
                <a16:creationId xmlns:a16="http://schemas.microsoft.com/office/drawing/2014/main" id="{5822482C-EA36-3E4F-A499-8A3F80E3B194}"/>
              </a:ext>
            </a:extLst>
          </p:cNvPr>
          <p:cNvPicPr>
            <a:picLocks noChangeAspect="1"/>
          </p:cNvPicPr>
          <p:nvPr/>
        </p:nvPicPr>
        <p:blipFill>
          <a:blip r:embed="rId5"/>
          <a:stretch>
            <a:fillRect/>
          </a:stretch>
        </p:blipFill>
        <p:spPr>
          <a:xfrm>
            <a:off x="8185484" y="2978609"/>
            <a:ext cx="2821873" cy="2821873"/>
          </a:xfrm>
          <a:prstGeom prst="rect">
            <a:avLst/>
          </a:prstGeom>
        </p:spPr>
      </p:pic>
      <p:pic>
        <p:nvPicPr>
          <p:cNvPr id="19" name="Picture 18" descr="Chart, line chart&#10;&#10;Description automatically generated">
            <a:extLst>
              <a:ext uri="{FF2B5EF4-FFF2-40B4-BE49-F238E27FC236}">
                <a16:creationId xmlns:a16="http://schemas.microsoft.com/office/drawing/2014/main" id="{8BDEF3E7-EE8C-FD42-8178-426860C1138D}"/>
              </a:ext>
            </a:extLst>
          </p:cNvPr>
          <p:cNvPicPr>
            <a:picLocks noChangeAspect="1"/>
          </p:cNvPicPr>
          <p:nvPr/>
        </p:nvPicPr>
        <p:blipFill>
          <a:blip r:embed="rId6"/>
          <a:stretch>
            <a:fillRect/>
          </a:stretch>
        </p:blipFill>
        <p:spPr>
          <a:xfrm>
            <a:off x="796691" y="3048575"/>
            <a:ext cx="2751907" cy="2751907"/>
          </a:xfrm>
          <a:prstGeom prst="rect">
            <a:avLst/>
          </a:prstGeom>
        </p:spPr>
      </p:pic>
      <p:sp>
        <p:nvSpPr>
          <p:cNvPr id="20" name="TextBox 19">
            <a:extLst>
              <a:ext uri="{FF2B5EF4-FFF2-40B4-BE49-F238E27FC236}">
                <a16:creationId xmlns:a16="http://schemas.microsoft.com/office/drawing/2014/main" id="{53E0D157-3276-324C-97DE-ED5235E33A42}"/>
              </a:ext>
            </a:extLst>
          </p:cNvPr>
          <p:cNvSpPr txBox="1"/>
          <p:nvPr/>
        </p:nvSpPr>
        <p:spPr>
          <a:xfrm>
            <a:off x="187647" y="942097"/>
            <a:ext cx="6614935"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Low soil moisture values indicate potential impacts of agriculture and natural vegetation</a:t>
            </a: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Soil moisture values are standardized by shifting by the mean and scaling by the </a:t>
            </a:r>
            <a:r>
              <a:rPr lang="en-US" sz="2000" dirty="0" err="1">
                <a:latin typeface="Aptos" panose="020B0004020202020204" pitchFamily="34" charset="0"/>
                <a:cs typeface="Arial" panose="020B0604020202020204" pitchFamily="34" charset="0"/>
              </a:rPr>
              <a:t>stdev</a:t>
            </a:r>
            <a:endParaRPr lang="en-US" sz="2000" dirty="0">
              <a:latin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Also known as a z-score</a:t>
            </a:r>
          </a:p>
        </p:txBody>
      </p:sp>
      <p:sp>
        <p:nvSpPr>
          <p:cNvPr id="21" name="TextBox 20">
            <a:extLst>
              <a:ext uri="{FF2B5EF4-FFF2-40B4-BE49-F238E27FC236}">
                <a16:creationId xmlns:a16="http://schemas.microsoft.com/office/drawing/2014/main" id="{9AAED472-85D2-094A-BDC9-A06C8CFE2749}"/>
              </a:ext>
            </a:extLst>
          </p:cNvPr>
          <p:cNvSpPr txBox="1"/>
          <p:nvPr/>
        </p:nvSpPr>
        <p:spPr>
          <a:xfrm>
            <a:off x="1260380" y="2974901"/>
            <a:ext cx="1915909" cy="369332"/>
          </a:xfrm>
          <a:prstGeom prst="rect">
            <a:avLst/>
          </a:prstGeom>
          <a:noFill/>
        </p:spPr>
        <p:txBody>
          <a:bodyPr wrap="none" rtlCol="0">
            <a:spAutoFit/>
          </a:bodyPr>
          <a:lstStyle/>
          <a:p>
            <a:pPr algn="ctr"/>
            <a:r>
              <a:rPr lang="en-US" dirty="0">
                <a:latin typeface="Aptos" panose="020B0004020202020204" pitchFamily="34" charset="0"/>
              </a:rPr>
              <a:t>Time series of SM</a:t>
            </a:r>
          </a:p>
        </p:txBody>
      </p:sp>
      <p:sp>
        <p:nvSpPr>
          <p:cNvPr id="22" name="TextBox 21">
            <a:extLst>
              <a:ext uri="{FF2B5EF4-FFF2-40B4-BE49-F238E27FC236}">
                <a16:creationId xmlns:a16="http://schemas.microsoft.com/office/drawing/2014/main" id="{D72CA303-35FD-4E46-A62F-F37039D90FA5}"/>
              </a:ext>
            </a:extLst>
          </p:cNvPr>
          <p:cNvSpPr txBox="1"/>
          <p:nvPr/>
        </p:nvSpPr>
        <p:spPr>
          <a:xfrm>
            <a:off x="5305110" y="2974901"/>
            <a:ext cx="1199367" cy="369332"/>
          </a:xfrm>
          <a:prstGeom prst="rect">
            <a:avLst/>
          </a:prstGeom>
          <a:noFill/>
        </p:spPr>
        <p:txBody>
          <a:bodyPr wrap="none" rtlCol="0">
            <a:spAutoFit/>
          </a:bodyPr>
          <a:lstStyle/>
          <a:p>
            <a:pPr algn="ctr"/>
            <a:r>
              <a:rPr lang="en-US" dirty="0">
                <a:latin typeface="Aptos" panose="020B0004020202020204" pitchFamily="34" charset="0"/>
              </a:rPr>
              <a:t>PDF of SM</a:t>
            </a:r>
          </a:p>
        </p:txBody>
      </p:sp>
      <p:sp>
        <p:nvSpPr>
          <p:cNvPr id="23" name="TextBox 22">
            <a:extLst>
              <a:ext uri="{FF2B5EF4-FFF2-40B4-BE49-F238E27FC236}">
                <a16:creationId xmlns:a16="http://schemas.microsoft.com/office/drawing/2014/main" id="{CE316783-DDA8-924B-883B-AD73E5C9CC0E}"/>
              </a:ext>
            </a:extLst>
          </p:cNvPr>
          <p:cNvSpPr txBox="1"/>
          <p:nvPr/>
        </p:nvSpPr>
        <p:spPr>
          <a:xfrm>
            <a:off x="8850020" y="2974901"/>
            <a:ext cx="1824282" cy="369332"/>
          </a:xfrm>
          <a:prstGeom prst="rect">
            <a:avLst/>
          </a:prstGeom>
          <a:noFill/>
        </p:spPr>
        <p:txBody>
          <a:bodyPr wrap="none" rtlCol="0">
            <a:spAutoFit/>
          </a:bodyPr>
          <a:lstStyle/>
          <a:p>
            <a:pPr algn="ctr"/>
            <a:r>
              <a:rPr lang="en-US" dirty="0">
                <a:latin typeface="Aptos" panose="020B0004020202020204" pitchFamily="34" charset="0"/>
              </a:rPr>
              <a:t>PDF of SM index </a:t>
            </a:r>
          </a:p>
        </p:txBody>
      </p:sp>
      <p:pic>
        <p:nvPicPr>
          <p:cNvPr id="24" name="Picture 23">
            <a:extLst>
              <a:ext uri="{FF2B5EF4-FFF2-40B4-BE49-F238E27FC236}">
                <a16:creationId xmlns:a16="http://schemas.microsoft.com/office/drawing/2014/main" id="{1581498A-8B3B-C342-A9C6-656F4EF1CB10}"/>
              </a:ext>
            </a:extLst>
          </p:cNvPr>
          <p:cNvPicPr>
            <a:picLocks noChangeAspect="1"/>
          </p:cNvPicPr>
          <p:nvPr/>
        </p:nvPicPr>
        <p:blipFill>
          <a:blip r:embed="rId7"/>
          <a:stretch>
            <a:fillRect/>
          </a:stretch>
        </p:blipFill>
        <p:spPr>
          <a:xfrm>
            <a:off x="5807721" y="5852046"/>
            <a:ext cx="4076700" cy="965200"/>
          </a:xfrm>
          <a:prstGeom prst="rect">
            <a:avLst/>
          </a:prstGeom>
        </p:spPr>
      </p:pic>
      <p:cxnSp>
        <p:nvCxnSpPr>
          <p:cNvPr id="26" name="Straight Arrow Connector 25">
            <a:extLst>
              <a:ext uri="{FF2B5EF4-FFF2-40B4-BE49-F238E27FC236}">
                <a16:creationId xmlns:a16="http://schemas.microsoft.com/office/drawing/2014/main" id="{1E0B30A7-E31A-E143-9588-19430AD61041}"/>
              </a:ext>
            </a:extLst>
          </p:cNvPr>
          <p:cNvCxnSpPr>
            <a:cxnSpLocks/>
          </p:cNvCxnSpPr>
          <p:nvPr/>
        </p:nvCxnSpPr>
        <p:spPr>
          <a:xfrm flipH="1">
            <a:off x="9608381" y="5562868"/>
            <a:ext cx="153780" cy="345393"/>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A35DF9F-12A0-3B4D-97D9-3C4335B1D2EC}"/>
              </a:ext>
            </a:extLst>
          </p:cNvPr>
          <p:cNvCxnSpPr>
            <a:cxnSpLocks/>
          </p:cNvCxnSpPr>
          <p:nvPr/>
        </p:nvCxnSpPr>
        <p:spPr>
          <a:xfrm flipH="1">
            <a:off x="8613282" y="5591331"/>
            <a:ext cx="830521" cy="316930"/>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9E5CB8-5CC5-7041-B80A-9211459C10D8}"/>
              </a:ext>
            </a:extLst>
          </p:cNvPr>
          <p:cNvCxnSpPr>
            <a:cxnSpLocks/>
            <a:endCxn id="24" idx="0"/>
          </p:cNvCxnSpPr>
          <p:nvPr/>
        </p:nvCxnSpPr>
        <p:spPr>
          <a:xfrm flipH="1">
            <a:off x="7846071" y="5591331"/>
            <a:ext cx="1231970" cy="260715"/>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E4849B3-D285-EE46-9D9A-01F7D45F514C}"/>
              </a:ext>
            </a:extLst>
          </p:cNvPr>
          <p:cNvCxnSpPr>
            <a:cxnSpLocks/>
          </p:cNvCxnSpPr>
          <p:nvPr/>
        </p:nvCxnSpPr>
        <p:spPr>
          <a:xfrm flipH="1">
            <a:off x="6802582" y="5538929"/>
            <a:ext cx="1810700" cy="261553"/>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BDCAABD-D7DA-8549-88EA-5E7CD1FFEE0B}"/>
              </a:ext>
            </a:extLst>
          </p:cNvPr>
          <p:cNvCxnSpPr>
            <a:cxnSpLocks/>
          </p:cNvCxnSpPr>
          <p:nvPr/>
        </p:nvCxnSpPr>
        <p:spPr>
          <a:xfrm>
            <a:off x="3424933" y="4431292"/>
            <a:ext cx="1068925" cy="1461"/>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59AA23F-868D-1A48-9BBF-6C6601515A32}"/>
              </a:ext>
            </a:extLst>
          </p:cNvPr>
          <p:cNvCxnSpPr>
            <a:cxnSpLocks/>
          </p:cNvCxnSpPr>
          <p:nvPr/>
        </p:nvCxnSpPr>
        <p:spPr>
          <a:xfrm>
            <a:off x="7192066" y="4393153"/>
            <a:ext cx="1068925" cy="1461"/>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679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1736229" y="268659"/>
            <a:ext cx="8719568"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Hydrological Drought: Streamflow percentiles</a:t>
            </a:r>
          </a:p>
        </p:txBody>
      </p:sp>
      <p:pic>
        <p:nvPicPr>
          <p:cNvPr id="3" name="Picture 2">
            <a:extLst>
              <a:ext uri="{FF2B5EF4-FFF2-40B4-BE49-F238E27FC236}">
                <a16:creationId xmlns:a16="http://schemas.microsoft.com/office/drawing/2014/main" id="{673A2A44-3975-F34B-8471-20E0D12815A9}"/>
              </a:ext>
            </a:extLst>
          </p:cNvPr>
          <p:cNvPicPr>
            <a:picLocks noChangeAspect="1"/>
          </p:cNvPicPr>
          <p:nvPr/>
        </p:nvPicPr>
        <p:blipFill>
          <a:blip r:embed="rId2"/>
          <a:stretch>
            <a:fillRect/>
          </a:stretch>
        </p:blipFill>
        <p:spPr>
          <a:xfrm>
            <a:off x="892185" y="3079189"/>
            <a:ext cx="10174778" cy="3098850"/>
          </a:xfrm>
          <a:prstGeom prst="rect">
            <a:avLst/>
          </a:prstGeom>
        </p:spPr>
      </p:pic>
      <p:sp>
        <p:nvSpPr>
          <p:cNvPr id="4" name="TextBox 3">
            <a:extLst>
              <a:ext uri="{FF2B5EF4-FFF2-40B4-BE49-F238E27FC236}">
                <a16:creationId xmlns:a16="http://schemas.microsoft.com/office/drawing/2014/main" id="{10E8DE39-1BA8-AD4C-BD2E-6849548A9AFF}"/>
              </a:ext>
            </a:extLst>
          </p:cNvPr>
          <p:cNvSpPr txBox="1"/>
          <p:nvPr/>
        </p:nvSpPr>
        <p:spPr>
          <a:xfrm>
            <a:off x="187647" y="942097"/>
            <a:ext cx="11324794"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Streamflow drought index is based on percentile values.</a:t>
            </a:r>
          </a:p>
          <a:p>
            <a:pPr marL="342900" indent="-34290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Streamflow (m3/s) is converted into percentiles using a 30-day running window.</a:t>
            </a:r>
          </a:p>
          <a:p>
            <a:pPr marL="342900" indent="-34290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ptos" panose="020B0004020202020204" pitchFamily="34" charset="0"/>
                <a:cs typeface="Arial" panose="020B0604020202020204" pitchFamily="34" charset="0"/>
              </a:rPr>
              <a:t>Current streamflow values are compared against a drought threshold of the 20</a:t>
            </a:r>
            <a:r>
              <a:rPr lang="en-US" sz="2000" baseline="30000" dirty="0">
                <a:latin typeface="Aptos" panose="020B0004020202020204" pitchFamily="34" charset="0"/>
                <a:cs typeface="Arial" panose="020B0604020202020204" pitchFamily="34" charset="0"/>
              </a:rPr>
              <a:t>th</a:t>
            </a:r>
            <a:r>
              <a:rPr lang="en-US" sz="2000" dirty="0">
                <a:latin typeface="Aptos" panose="020B0004020202020204" pitchFamily="34" charset="0"/>
                <a:cs typeface="Arial" panose="020B0604020202020204" pitchFamily="34" charset="0"/>
              </a:rPr>
              <a:t> percentile, and duration and deficit (severity) can be calculated.</a:t>
            </a:r>
          </a:p>
          <a:p>
            <a:pPr marL="342900" indent="-34290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3FC7F78-6E11-6245-8514-4BA75C2C1B23}"/>
              </a:ext>
            </a:extLst>
          </p:cNvPr>
          <p:cNvSpPr txBox="1"/>
          <p:nvPr/>
        </p:nvSpPr>
        <p:spPr>
          <a:xfrm>
            <a:off x="1723869" y="5085772"/>
            <a:ext cx="2729722" cy="461665"/>
          </a:xfrm>
          <a:prstGeom prst="rect">
            <a:avLst/>
          </a:prstGeom>
          <a:noFill/>
        </p:spPr>
        <p:txBody>
          <a:bodyPr wrap="none" rtlCol="0">
            <a:spAutoFit/>
          </a:bodyPr>
          <a:lstStyle/>
          <a:p>
            <a:r>
              <a:rPr lang="en-US" sz="2400" b="1" dirty="0">
                <a:solidFill>
                  <a:schemeClr val="bg2">
                    <a:lumMod val="50000"/>
                  </a:schemeClr>
                </a:solidFill>
                <a:latin typeface="Aptos" panose="020B0004020202020204" pitchFamily="34" charset="0"/>
              </a:rPr>
              <a:t>Drought threshold</a:t>
            </a:r>
          </a:p>
        </p:txBody>
      </p:sp>
      <p:cxnSp>
        <p:nvCxnSpPr>
          <p:cNvPr id="7" name="Straight Arrow Connector 6">
            <a:extLst>
              <a:ext uri="{FF2B5EF4-FFF2-40B4-BE49-F238E27FC236}">
                <a16:creationId xmlns:a16="http://schemas.microsoft.com/office/drawing/2014/main" id="{C9CA6501-4343-2D4E-9927-AC646FB6AB97}"/>
              </a:ext>
            </a:extLst>
          </p:cNvPr>
          <p:cNvCxnSpPr>
            <a:cxnSpLocks/>
          </p:cNvCxnSpPr>
          <p:nvPr/>
        </p:nvCxnSpPr>
        <p:spPr>
          <a:xfrm flipV="1">
            <a:off x="3162925" y="4755990"/>
            <a:ext cx="0" cy="500654"/>
          </a:xfrm>
          <a:prstGeom prst="straightConnector1">
            <a:avLst/>
          </a:prstGeom>
          <a:ln w="63500">
            <a:solidFill>
              <a:schemeClr val="tx1">
                <a:lumMod val="65000"/>
                <a:lumOff val="35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502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 Resilient BuPuSa Project | UNESCO">
            <a:extLst>
              <a:ext uri="{FF2B5EF4-FFF2-40B4-BE49-F238E27FC236}">
                <a16:creationId xmlns:a16="http://schemas.microsoft.com/office/drawing/2014/main" id="{3DE4776E-5ED5-7B24-AD93-16976CBE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80750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84BAE46E-DF14-6348-853C-91FD8E0B9BA0}"/>
              </a:ext>
            </a:extLst>
          </p:cNvPr>
          <p:cNvSpPr txBox="1">
            <a:spLocks noChangeArrowheads="1"/>
          </p:cNvSpPr>
          <p:nvPr/>
        </p:nvSpPr>
        <p:spPr bwMode="auto">
          <a:xfrm>
            <a:off x="1512636" y="744164"/>
            <a:ext cx="9144000" cy="2400657"/>
          </a:xfrm>
          <a:prstGeom prst="rect">
            <a:avLst/>
          </a:prstGeom>
          <a:solidFill>
            <a:schemeClr val="tx1">
              <a:alpha val="56000"/>
            </a:schemeClr>
          </a:solid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3000" b="1" dirty="0" err="1">
                <a:solidFill>
                  <a:schemeClr val="bg1"/>
                </a:solidFill>
                <a:latin typeface="Avenir Next" panose="020B0503020202020204" pitchFamily="34" charset="0"/>
                <a:ea typeface="Avenir Next" panose="020B0503020202020204" pitchFamily="34" charset="0"/>
                <a:cs typeface="Avenir Next" panose="020B0503020202020204" pitchFamily="34" charset="0"/>
              </a:rPr>
              <a:t>BuPuSa</a:t>
            </a:r>
            <a:r>
              <a:rPr lang="en-US" altLang="en-US" sz="3000" b="1"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 Flood and Drought Monitor</a:t>
            </a:r>
          </a:p>
          <a:p>
            <a:pPr algn="ctr">
              <a:spcBef>
                <a:spcPct val="0"/>
              </a:spcBef>
              <a:buNone/>
            </a:pPr>
            <a:endPar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a:p>
            <a:pPr algn="ctr">
              <a:spcBef>
                <a:spcPct val="0"/>
              </a:spcBef>
              <a:buNone/>
            </a:pP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Lecture 4: Overview of flood and drought forecasting </a:t>
            </a:r>
          </a:p>
          <a:p>
            <a:pPr algn="ctr">
              <a:spcBef>
                <a:spcPct val="0"/>
              </a:spcBef>
              <a:buNone/>
            </a:pPr>
            <a:r>
              <a:rPr lang="en-US" altLang="en-US" sz="2400" dirty="0">
                <a:solidFill>
                  <a:schemeClr val="bg1"/>
                </a:solidFill>
                <a:latin typeface="Avenir Next" panose="020B0503020202020204" pitchFamily="34" charset="0"/>
                <a:ea typeface="Avenir Next" panose="020B0503020202020204" pitchFamily="34" charset="0"/>
                <a:cs typeface="Avenir Next" panose="020B0503020202020204" pitchFamily="34" charset="0"/>
              </a:rPr>
              <a:t>in the system</a:t>
            </a:r>
          </a:p>
          <a:p>
            <a:pPr algn="ctr" eaLnBrk="1" hangingPunct="1">
              <a:spcBef>
                <a:spcPct val="0"/>
              </a:spcBef>
              <a:buFontTx/>
              <a:buNone/>
            </a:pPr>
            <a:endParaRPr lang="en-US" altLang="en-US" sz="1800" dirty="0">
              <a:solidFill>
                <a:schemeClr val="bg1"/>
              </a:solidFill>
              <a:latin typeface="Avenir Next" panose="020B0503020202020204" pitchFamily="34" charset="0"/>
              <a:ea typeface="Avenir Next" panose="020B0503020202020204" pitchFamily="34" charset="0"/>
              <a:cs typeface="Avenir Next" panose="020B0503020202020204" pitchFamily="34" charset="0"/>
            </a:endParaRPr>
          </a:p>
        </p:txBody>
      </p:sp>
      <p:sp>
        <p:nvSpPr>
          <p:cNvPr id="3" name="Rectangle 2">
            <a:extLst>
              <a:ext uri="{FF2B5EF4-FFF2-40B4-BE49-F238E27FC236}">
                <a16:creationId xmlns:a16="http://schemas.microsoft.com/office/drawing/2014/main" id="{A3446F77-23B3-998B-82F2-7EBA67CFED1A}"/>
              </a:ext>
            </a:extLst>
          </p:cNvPr>
          <p:cNvSpPr/>
          <p:nvPr/>
        </p:nvSpPr>
        <p:spPr>
          <a:xfrm>
            <a:off x="0" y="6138000"/>
            <a:ext cx="12192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Title">
            <a:extLst>
              <a:ext uri="{FF2B5EF4-FFF2-40B4-BE49-F238E27FC236}">
                <a16:creationId xmlns:a16="http://schemas.microsoft.com/office/drawing/2014/main" id="{092D4BBA-B415-DF03-1C1F-3341A8D35E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138000"/>
            <a:ext cx="3291429" cy="720000"/>
          </a:xfrm>
          <a:prstGeom prst="rect">
            <a:avLst/>
          </a:prstGeom>
          <a:solidFill>
            <a:schemeClr val="bg1"/>
          </a:solidFill>
        </p:spPr>
      </p:pic>
      <p:pic>
        <p:nvPicPr>
          <p:cNvPr id="7" name="Picture 4" descr="ImageTitle">
            <a:extLst>
              <a:ext uri="{FF2B5EF4-FFF2-40B4-BE49-F238E27FC236}">
                <a16:creationId xmlns:a16="http://schemas.microsoft.com/office/drawing/2014/main" id="{33A36844-C4BD-A993-4DE4-1535DA910E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5062" y="6138000"/>
            <a:ext cx="22314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Title">
            <a:extLst>
              <a:ext uri="{FF2B5EF4-FFF2-40B4-BE49-F238E27FC236}">
                <a16:creationId xmlns:a16="http://schemas.microsoft.com/office/drawing/2014/main" id="{3DCC75F0-2F59-C73C-9270-1FBDBD7828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0101" y="6138000"/>
            <a:ext cx="1284162" cy="720000"/>
          </a:xfrm>
          <a:prstGeom prst="rect">
            <a:avLst/>
          </a:prstGeom>
          <a:solidFill>
            <a:schemeClr val="bg1"/>
          </a:solidFill>
        </p:spPr>
      </p:pic>
    </p:spTree>
    <p:extLst>
      <p:ext uri="{BB962C8B-B14F-4D97-AF65-F5344CB8AC3E}">
        <p14:creationId xmlns:p14="http://schemas.microsoft.com/office/powerpoint/2010/main" val="31836605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4">
            <a:extLst>
              <a:ext uri="{FF2B5EF4-FFF2-40B4-BE49-F238E27FC236}">
                <a16:creationId xmlns:a16="http://schemas.microsoft.com/office/drawing/2014/main" id="{62C0D148-AED7-504F-8A60-3B10A3716162}"/>
              </a:ext>
            </a:extLst>
          </p:cNvPr>
          <p:cNvSpPr txBox="1">
            <a:spLocks noChangeArrowheads="1"/>
          </p:cNvSpPr>
          <p:nvPr/>
        </p:nvSpPr>
        <p:spPr bwMode="auto">
          <a:xfrm>
            <a:off x="1851009" y="158522"/>
            <a:ext cx="87392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latin typeface="Aptos" panose="020B0004020202020204" pitchFamily="34" charset="0"/>
              </a:rPr>
              <a:t>General Approach to Hydrological Forecasting</a:t>
            </a:r>
          </a:p>
        </p:txBody>
      </p:sp>
      <p:sp>
        <p:nvSpPr>
          <p:cNvPr id="2" name="TextBox 1">
            <a:extLst>
              <a:ext uri="{FF2B5EF4-FFF2-40B4-BE49-F238E27FC236}">
                <a16:creationId xmlns:a16="http://schemas.microsoft.com/office/drawing/2014/main" id="{EED8670C-2E37-874C-A86D-09E418E85A23}"/>
              </a:ext>
            </a:extLst>
          </p:cNvPr>
          <p:cNvSpPr txBox="1"/>
          <p:nvPr/>
        </p:nvSpPr>
        <p:spPr>
          <a:xfrm>
            <a:off x="493485" y="2936603"/>
            <a:ext cx="3216137" cy="461665"/>
          </a:xfrm>
          <a:prstGeom prst="rect">
            <a:avLst/>
          </a:prstGeom>
          <a:noFill/>
        </p:spPr>
        <p:txBody>
          <a:bodyPr wrap="none" rtlCol="0">
            <a:spAutoFit/>
          </a:bodyPr>
          <a:lstStyle/>
          <a:p>
            <a:r>
              <a:rPr lang="en-US" sz="2400" dirty="0">
                <a:latin typeface="Aptos" panose="020B0004020202020204" pitchFamily="34" charset="0"/>
              </a:rPr>
              <a:t>Typical modeling chain</a:t>
            </a:r>
          </a:p>
        </p:txBody>
      </p:sp>
      <p:sp>
        <p:nvSpPr>
          <p:cNvPr id="3" name="Rectangle 2">
            <a:extLst>
              <a:ext uri="{FF2B5EF4-FFF2-40B4-BE49-F238E27FC236}">
                <a16:creationId xmlns:a16="http://schemas.microsoft.com/office/drawing/2014/main" id="{A9DDB7A9-449E-8647-A05A-177E2467BF3A}"/>
              </a:ext>
            </a:extLst>
          </p:cNvPr>
          <p:cNvSpPr/>
          <p:nvPr/>
        </p:nvSpPr>
        <p:spPr>
          <a:xfrm>
            <a:off x="4192785" y="1447409"/>
            <a:ext cx="3806427"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a:latin typeface="Aptos" panose="020B0004020202020204" pitchFamily="34" charset="0"/>
              </a:rPr>
              <a:t>Climate model forecasts </a:t>
            </a:r>
          </a:p>
        </p:txBody>
      </p:sp>
      <p:sp>
        <p:nvSpPr>
          <p:cNvPr id="4" name="Rectangle 3">
            <a:extLst>
              <a:ext uri="{FF2B5EF4-FFF2-40B4-BE49-F238E27FC236}">
                <a16:creationId xmlns:a16="http://schemas.microsoft.com/office/drawing/2014/main" id="{01A3B6FD-4F4D-EF43-9209-E5FEE07E9A20}"/>
              </a:ext>
            </a:extLst>
          </p:cNvPr>
          <p:cNvSpPr/>
          <p:nvPr/>
        </p:nvSpPr>
        <p:spPr>
          <a:xfrm>
            <a:off x="4066950" y="2705770"/>
            <a:ext cx="4058099"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lgn="ctr"/>
            <a:r>
              <a:rPr lang="en-US" sz="2400" dirty="0">
                <a:latin typeface="Aptos" panose="020B0004020202020204" pitchFamily="34" charset="0"/>
              </a:rPr>
              <a:t>Downscaling/bias correction </a:t>
            </a:r>
          </a:p>
        </p:txBody>
      </p:sp>
      <p:sp>
        <p:nvSpPr>
          <p:cNvPr id="6" name="Rectangle 5">
            <a:extLst>
              <a:ext uri="{FF2B5EF4-FFF2-40B4-BE49-F238E27FC236}">
                <a16:creationId xmlns:a16="http://schemas.microsoft.com/office/drawing/2014/main" id="{E5658DCF-9894-D441-88B0-F9F1B4BC92EC}"/>
              </a:ext>
            </a:extLst>
          </p:cNvPr>
          <p:cNvSpPr/>
          <p:nvPr/>
        </p:nvSpPr>
        <p:spPr>
          <a:xfrm>
            <a:off x="4192785" y="3871547"/>
            <a:ext cx="38064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2400" dirty="0">
                <a:latin typeface="Aptos" panose="020B0004020202020204" pitchFamily="34" charset="0"/>
              </a:rPr>
              <a:t>Hydrological model</a:t>
            </a:r>
          </a:p>
        </p:txBody>
      </p:sp>
      <p:sp>
        <p:nvSpPr>
          <p:cNvPr id="5" name="Rectangle 4">
            <a:extLst>
              <a:ext uri="{FF2B5EF4-FFF2-40B4-BE49-F238E27FC236}">
                <a16:creationId xmlns:a16="http://schemas.microsoft.com/office/drawing/2014/main" id="{339A5D78-6B4E-DF41-8C1A-198A9E67A9BC}"/>
              </a:ext>
            </a:extLst>
          </p:cNvPr>
          <p:cNvSpPr/>
          <p:nvPr/>
        </p:nvSpPr>
        <p:spPr>
          <a:xfrm>
            <a:off x="4192785" y="5037324"/>
            <a:ext cx="3806425"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400" dirty="0">
                <a:latin typeface="Aptos" panose="020B0004020202020204" pitchFamily="34" charset="0"/>
              </a:rPr>
              <a:t>Drought indices and </a:t>
            </a:r>
          </a:p>
          <a:p>
            <a:pPr algn="ctr"/>
            <a:r>
              <a:rPr lang="en-US" sz="2400" dirty="0">
                <a:latin typeface="Aptos" panose="020B0004020202020204" pitchFamily="34" charset="0"/>
              </a:rPr>
              <a:t>data products</a:t>
            </a:r>
          </a:p>
        </p:txBody>
      </p:sp>
      <p:sp>
        <p:nvSpPr>
          <p:cNvPr id="7" name="Down Arrow 6">
            <a:extLst>
              <a:ext uri="{FF2B5EF4-FFF2-40B4-BE49-F238E27FC236}">
                <a16:creationId xmlns:a16="http://schemas.microsoft.com/office/drawing/2014/main" id="{89252386-B19A-FB42-958C-7605E2AEE49A}"/>
              </a:ext>
            </a:extLst>
          </p:cNvPr>
          <p:cNvSpPr/>
          <p:nvPr/>
        </p:nvSpPr>
        <p:spPr>
          <a:xfrm>
            <a:off x="5617029" y="2072443"/>
            <a:ext cx="754742" cy="53702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ptos" panose="020B0004020202020204" pitchFamily="34" charset="0"/>
            </a:endParaRPr>
          </a:p>
        </p:txBody>
      </p:sp>
      <p:sp>
        <p:nvSpPr>
          <p:cNvPr id="9" name="Down Arrow 8">
            <a:extLst>
              <a:ext uri="{FF2B5EF4-FFF2-40B4-BE49-F238E27FC236}">
                <a16:creationId xmlns:a16="http://schemas.microsoft.com/office/drawing/2014/main" id="{1672E887-670C-4C44-B0B2-9BDDCC49B6B4}"/>
              </a:ext>
            </a:extLst>
          </p:cNvPr>
          <p:cNvSpPr/>
          <p:nvPr/>
        </p:nvSpPr>
        <p:spPr>
          <a:xfrm>
            <a:off x="5617029" y="3250976"/>
            <a:ext cx="754742" cy="53702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ptos" panose="020B0004020202020204" pitchFamily="34" charset="0"/>
            </a:endParaRPr>
          </a:p>
        </p:txBody>
      </p:sp>
      <p:sp>
        <p:nvSpPr>
          <p:cNvPr id="10" name="Down Arrow 9">
            <a:extLst>
              <a:ext uri="{FF2B5EF4-FFF2-40B4-BE49-F238E27FC236}">
                <a16:creationId xmlns:a16="http://schemas.microsoft.com/office/drawing/2014/main" id="{59D1530D-9E7F-2848-AF0B-C9F35A708070}"/>
              </a:ext>
            </a:extLst>
          </p:cNvPr>
          <p:cNvSpPr/>
          <p:nvPr/>
        </p:nvSpPr>
        <p:spPr>
          <a:xfrm>
            <a:off x="5617029" y="4416753"/>
            <a:ext cx="754742" cy="53702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ptos" panose="020B0004020202020204" pitchFamily="34" charset="0"/>
            </a:endParaRPr>
          </a:p>
        </p:txBody>
      </p:sp>
    </p:spTree>
    <p:extLst>
      <p:ext uri="{BB962C8B-B14F-4D97-AF65-F5344CB8AC3E}">
        <p14:creationId xmlns:p14="http://schemas.microsoft.com/office/powerpoint/2010/main" val="2445477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325B0C-3D03-C847-B784-2C91F54DA9A8}"/>
              </a:ext>
            </a:extLst>
          </p:cNvPr>
          <p:cNvPicPr>
            <a:picLocks noChangeAspect="1"/>
          </p:cNvPicPr>
          <p:nvPr/>
        </p:nvPicPr>
        <p:blipFill>
          <a:blip r:embed="rId2"/>
          <a:stretch>
            <a:fillRect/>
          </a:stretch>
        </p:blipFill>
        <p:spPr>
          <a:xfrm>
            <a:off x="272973" y="1907344"/>
            <a:ext cx="996395" cy="948741"/>
          </a:xfrm>
          <a:prstGeom prst="rect">
            <a:avLst/>
          </a:prstGeom>
        </p:spPr>
      </p:pic>
      <p:sp>
        <p:nvSpPr>
          <p:cNvPr id="36866" name="TextBox 4">
            <a:extLst>
              <a:ext uri="{FF2B5EF4-FFF2-40B4-BE49-F238E27FC236}">
                <a16:creationId xmlns:a16="http://schemas.microsoft.com/office/drawing/2014/main" id="{62C0D148-AED7-504F-8A60-3B10A3716162}"/>
              </a:ext>
            </a:extLst>
          </p:cNvPr>
          <p:cNvSpPr txBox="1">
            <a:spLocks noChangeArrowheads="1"/>
          </p:cNvSpPr>
          <p:nvPr/>
        </p:nvSpPr>
        <p:spPr bwMode="auto">
          <a:xfrm>
            <a:off x="2241629" y="158522"/>
            <a:ext cx="79580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latin typeface="Aptos" panose="020B0004020202020204" pitchFamily="34" charset="0"/>
              </a:rPr>
              <a:t>Our Approach to Hydrological Forecasting</a:t>
            </a:r>
          </a:p>
        </p:txBody>
      </p:sp>
      <p:sp>
        <p:nvSpPr>
          <p:cNvPr id="3" name="Rectangle 2">
            <a:extLst>
              <a:ext uri="{FF2B5EF4-FFF2-40B4-BE49-F238E27FC236}">
                <a16:creationId xmlns:a16="http://schemas.microsoft.com/office/drawing/2014/main" id="{A9DDB7A9-449E-8647-A05A-177E2467BF3A}"/>
              </a:ext>
            </a:extLst>
          </p:cNvPr>
          <p:cNvSpPr/>
          <p:nvPr/>
        </p:nvSpPr>
        <p:spPr>
          <a:xfrm>
            <a:off x="4192785" y="1447409"/>
            <a:ext cx="3806427"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a:latin typeface="Aptos" panose="020B0004020202020204" pitchFamily="34" charset="0"/>
              </a:rPr>
              <a:t>Climate model forecasts </a:t>
            </a:r>
          </a:p>
        </p:txBody>
      </p:sp>
      <p:sp>
        <p:nvSpPr>
          <p:cNvPr id="4" name="Rectangle 3">
            <a:extLst>
              <a:ext uri="{FF2B5EF4-FFF2-40B4-BE49-F238E27FC236}">
                <a16:creationId xmlns:a16="http://schemas.microsoft.com/office/drawing/2014/main" id="{01A3B6FD-4F4D-EF43-9209-E5FEE07E9A20}"/>
              </a:ext>
            </a:extLst>
          </p:cNvPr>
          <p:cNvSpPr/>
          <p:nvPr/>
        </p:nvSpPr>
        <p:spPr>
          <a:xfrm>
            <a:off x="4066950" y="2705770"/>
            <a:ext cx="4058099"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lgn="ctr"/>
            <a:r>
              <a:rPr lang="en-US" sz="2400" dirty="0">
                <a:latin typeface="Aptos" panose="020B0004020202020204" pitchFamily="34" charset="0"/>
              </a:rPr>
              <a:t>Downscaling/bias correction </a:t>
            </a:r>
          </a:p>
        </p:txBody>
      </p:sp>
      <p:sp>
        <p:nvSpPr>
          <p:cNvPr id="6" name="Rectangle 5">
            <a:extLst>
              <a:ext uri="{FF2B5EF4-FFF2-40B4-BE49-F238E27FC236}">
                <a16:creationId xmlns:a16="http://schemas.microsoft.com/office/drawing/2014/main" id="{E5658DCF-9894-D441-88B0-F9F1B4BC92EC}"/>
              </a:ext>
            </a:extLst>
          </p:cNvPr>
          <p:cNvSpPr/>
          <p:nvPr/>
        </p:nvSpPr>
        <p:spPr>
          <a:xfrm>
            <a:off x="4192785" y="3871547"/>
            <a:ext cx="38064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2400" dirty="0">
                <a:latin typeface="Aptos" panose="020B0004020202020204" pitchFamily="34" charset="0"/>
              </a:rPr>
              <a:t>Hydrological model</a:t>
            </a:r>
          </a:p>
        </p:txBody>
      </p:sp>
      <p:sp>
        <p:nvSpPr>
          <p:cNvPr id="5" name="Rectangle 4">
            <a:extLst>
              <a:ext uri="{FF2B5EF4-FFF2-40B4-BE49-F238E27FC236}">
                <a16:creationId xmlns:a16="http://schemas.microsoft.com/office/drawing/2014/main" id="{339A5D78-6B4E-DF41-8C1A-198A9E67A9BC}"/>
              </a:ext>
            </a:extLst>
          </p:cNvPr>
          <p:cNvSpPr/>
          <p:nvPr/>
        </p:nvSpPr>
        <p:spPr>
          <a:xfrm>
            <a:off x="4192785" y="5037324"/>
            <a:ext cx="3806425"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400" dirty="0">
                <a:latin typeface="Aptos" panose="020B0004020202020204" pitchFamily="34" charset="0"/>
              </a:rPr>
              <a:t>Drought indices and </a:t>
            </a:r>
          </a:p>
          <a:p>
            <a:pPr algn="ctr"/>
            <a:r>
              <a:rPr lang="en-US" sz="2400" dirty="0">
                <a:latin typeface="Aptos" panose="020B0004020202020204" pitchFamily="34" charset="0"/>
              </a:rPr>
              <a:t>data products</a:t>
            </a:r>
          </a:p>
        </p:txBody>
      </p:sp>
      <p:sp>
        <p:nvSpPr>
          <p:cNvPr id="7" name="Down Arrow 6">
            <a:extLst>
              <a:ext uri="{FF2B5EF4-FFF2-40B4-BE49-F238E27FC236}">
                <a16:creationId xmlns:a16="http://schemas.microsoft.com/office/drawing/2014/main" id="{89252386-B19A-FB42-958C-7605E2AEE49A}"/>
              </a:ext>
            </a:extLst>
          </p:cNvPr>
          <p:cNvSpPr/>
          <p:nvPr/>
        </p:nvSpPr>
        <p:spPr>
          <a:xfrm>
            <a:off x="5617029" y="2072443"/>
            <a:ext cx="754742" cy="53702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ptos" panose="020B0004020202020204" pitchFamily="34" charset="0"/>
            </a:endParaRPr>
          </a:p>
        </p:txBody>
      </p:sp>
      <p:sp>
        <p:nvSpPr>
          <p:cNvPr id="9" name="Down Arrow 8">
            <a:extLst>
              <a:ext uri="{FF2B5EF4-FFF2-40B4-BE49-F238E27FC236}">
                <a16:creationId xmlns:a16="http://schemas.microsoft.com/office/drawing/2014/main" id="{1672E887-670C-4C44-B0B2-9BDDCC49B6B4}"/>
              </a:ext>
            </a:extLst>
          </p:cNvPr>
          <p:cNvSpPr/>
          <p:nvPr/>
        </p:nvSpPr>
        <p:spPr>
          <a:xfrm>
            <a:off x="5617029" y="3250976"/>
            <a:ext cx="754742" cy="53702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ptos" panose="020B0004020202020204" pitchFamily="34" charset="0"/>
            </a:endParaRPr>
          </a:p>
        </p:txBody>
      </p:sp>
      <p:sp>
        <p:nvSpPr>
          <p:cNvPr id="10" name="Down Arrow 9">
            <a:extLst>
              <a:ext uri="{FF2B5EF4-FFF2-40B4-BE49-F238E27FC236}">
                <a16:creationId xmlns:a16="http://schemas.microsoft.com/office/drawing/2014/main" id="{59D1530D-9E7F-2848-AF0B-C9F35A708070}"/>
              </a:ext>
            </a:extLst>
          </p:cNvPr>
          <p:cNvSpPr/>
          <p:nvPr/>
        </p:nvSpPr>
        <p:spPr>
          <a:xfrm>
            <a:off x="5617029" y="4416753"/>
            <a:ext cx="754742" cy="53702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Aptos" panose="020B0004020202020204" pitchFamily="34" charset="0"/>
            </a:endParaRPr>
          </a:p>
        </p:txBody>
      </p:sp>
      <p:pic>
        <p:nvPicPr>
          <p:cNvPr id="13" name="Picture 12">
            <a:extLst>
              <a:ext uri="{FF2B5EF4-FFF2-40B4-BE49-F238E27FC236}">
                <a16:creationId xmlns:a16="http://schemas.microsoft.com/office/drawing/2014/main" id="{C2896AC8-7AAD-4944-A2D6-D9C488409031}"/>
              </a:ext>
            </a:extLst>
          </p:cNvPr>
          <p:cNvPicPr>
            <a:picLocks noChangeAspect="1"/>
          </p:cNvPicPr>
          <p:nvPr/>
        </p:nvPicPr>
        <p:blipFill>
          <a:blip r:embed="rId3"/>
          <a:stretch>
            <a:fillRect/>
          </a:stretch>
        </p:blipFill>
        <p:spPr>
          <a:xfrm>
            <a:off x="8348633" y="2166201"/>
            <a:ext cx="2573999" cy="1726724"/>
          </a:xfrm>
          <a:prstGeom prst="rect">
            <a:avLst/>
          </a:prstGeom>
        </p:spPr>
      </p:pic>
      <p:pic>
        <p:nvPicPr>
          <p:cNvPr id="14" name="Picture 13" descr="A close up of a logo&#10;&#10;Description automatically generated">
            <a:extLst>
              <a:ext uri="{FF2B5EF4-FFF2-40B4-BE49-F238E27FC236}">
                <a16:creationId xmlns:a16="http://schemas.microsoft.com/office/drawing/2014/main" id="{A127165A-D9E1-B640-A66A-5717158AC0DD}"/>
              </a:ext>
            </a:extLst>
          </p:cNvPr>
          <p:cNvPicPr>
            <a:picLocks noChangeAspect="1"/>
          </p:cNvPicPr>
          <p:nvPr/>
        </p:nvPicPr>
        <p:blipFill>
          <a:blip r:embed="rId4"/>
          <a:stretch>
            <a:fillRect/>
          </a:stretch>
        </p:blipFill>
        <p:spPr>
          <a:xfrm>
            <a:off x="1189262" y="1239166"/>
            <a:ext cx="2748992" cy="878150"/>
          </a:xfrm>
          <a:prstGeom prst="rect">
            <a:avLst/>
          </a:prstGeom>
        </p:spPr>
      </p:pic>
      <p:sp>
        <p:nvSpPr>
          <p:cNvPr id="15" name="TextBox 14">
            <a:extLst>
              <a:ext uri="{FF2B5EF4-FFF2-40B4-BE49-F238E27FC236}">
                <a16:creationId xmlns:a16="http://schemas.microsoft.com/office/drawing/2014/main" id="{B4920F94-7345-994E-A3C5-4F1073171013}"/>
              </a:ext>
            </a:extLst>
          </p:cNvPr>
          <p:cNvSpPr txBox="1"/>
          <p:nvPr/>
        </p:nvSpPr>
        <p:spPr>
          <a:xfrm>
            <a:off x="8218281" y="4953782"/>
            <a:ext cx="3320575" cy="1754326"/>
          </a:xfrm>
          <a:prstGeom prst="rect">
            <a:avLst/>
          </a:prstGeom>
          <a:noFill/>
        </p:spPr>
        <p:txBody>
          <a:bodyPr wrap="square" rtlCol="0">
            <a:spAutoFit/>
          </a:bodyPr>
          <a:lstStyle/>
          <a:p>
            <a:r>
              <a:rPr lang="en-US" sz="1600" dirty="0">
                <a:latin typeface="Aptos" panose="020B0004020202020204" pitchFamily="34" charset="0"/>
              </a:rPr>
              <a:t>Ensemble forecasts out to 7-days and 6 months:</a:t>
            </a:r>
          </a:p>
          <a:p>
            <a:pPr marL="285750" indent="-285750">
              <a:buFont typeface="Arial" panose="020B0604020202020204" pitchFamily="34" charset="0"/>
              <a:buChar char="•"/>
            </a:pPr>
            <a:r>
              <a:rPr lang="en-US" sz="1200" dirty="0" err="1">
                <a:latin typeface="Aptos" panose="020B0004020202020204" pitchFamily="34" charset="0"/>
              </a:rPr>
              <a:t>Precip</a:t>
            </a:r>
            <a:r>
              <a:rPr lang="en-US" sz="1200" dirty="0">
                <a:latin typeface="Aptos" panose="020B0004020202020204" pitchFamily="34" charset="0"/>
              </a:rPr>
              <a:t>., </a:t>
            </a:r>
            <a:r>
              <a:rPr lang="en-US" sz="1200" dirty="0" err="1">
                <a:latin typeface="Aptos" panose="020B0004020202020204" pitchFamily="34" charset="0"/>
              </a:rPr>
              <a:t>Evap</a:t>
            </a:r>
            <a:r>
              <a:rPr lang="en-US" sz="1200" dirty="0">
                <a:latin typeface="Aptos" panose="020B0004020202020204" pitchFamily="34" charset="0"/>
              </a:rPr>
              <a:t>, Runoff,</a:t>
            </a:r>
          </a:p>
          <a:p>
            <a:pPr marL="285750" indent="-285750">
              <a:buFont typeface="Arial" panose="020B0604020202020204" pitchFamily="34" charset="0"/>
              <a:buChar char="•"/>
            </a:pPr>
            <a:r>
              <a:rPr lang="en-US" sz="1200" dirty="0">
                <a:latin typeface="Aptos" panose="020B0004020202020204" pitchFamily="34" charset="0"/>
              </a:rPr>
              <a:t>Streamflow + index</a:t>
            </a:r>
          </a:p>
          <a:p>
            <a:pPr marL="285750" indent="-285750">
              <a:buFont typeface="Arial" panose="020B0604020202020204" pitchFamily="34" charset="0"/>
              <a:buChar char="•"/>
            </a:pPr>
            <a:r>
              <a:rPr lang="en-US" sz="1200" dirty="0">
                <a:latin typeface="Aptos" panose="020B0004020202020204" pitchFamily="34" charset="0"/>
              </a:rPr>
              <a:t>Soil moisture + index</a:t>
            </a:r>
          </a:p>
          <a:p>
            <a:pPr marL="285750" indent="-285750">
              <a:buFont typeface="Arial" panose="020B0604020202020204" pitchFamily="34" charset="0"/>
              <a:buChar char="•"/>
            </a:pPr>
            <a:r>
              <a:rPr lang="en-US" sz="1200" dirty="0">
                <a:latin typeface="Aptos" panose="020B0004020202020204" pitchFamily="34" charset="0"/>
              </a:rPr>
              <a:t>SPI</a:t>
            </a:r>
          </a:p>
          <a:p>
            <a:pPr marL="285750" indent="-285750">
              <a:buFont typeface="Arial" panose="020B0604020202020204" pitchFamily="34" charset="0"/>
              <a:buChar char="•"/>
            </a:pPr>
            <a:r>
              <a:rPr lang="en-US" sz="1200" dirty="0">
                <a:latin typeface="Aptos" panose="020B0004020202020204" pitchFamily="34" charset="0"/>
              </a:rPr>
              <a:t>…</a:t>
            </a:r>
          </a:p>
          <a:p>
            <a:pPr marL="285750" indent="-285750">
              <a:buFont typeface="Arial" panose="020B0604020202020204" pitchFamily="34" charset="0"/>
              <a:buChar char="•"/>
            </a:pPr>
            <a:endParaRPr lang="en-US" sz="1600" dirty="0">
              <a:latin typeface="Aptos" panose="020B0004020202020204" pitchFamily="34" charset="0"/>
            </a:endParaRPr>
          </a:p>
        </p:txBody>
      </p:sp>
      <p:pic>
        <p:nvPicPr>
          <p:cNvPr id="2" name="Picture 1" descr="A diagram of a landform&#10;&#10;Description automatically generated with medium confidence">
            <a:extLst>
              <a:ext uri="{FF2B5EF4-FFF2-40B4-BE49-F238E27FC236}">
                <a16:creationId xmlns:a16="http://schemas.microsoft.com/office/drawing/2014/main" id="{D0505DA8-3280-74E5-69C0-6175C785C469}"/>
              </a:ext>
            </a:extLst>
          </p:cNvPr>
          <p:cNvPicPr>
            <a:picLocks noChangeAspect="1"/>
          </p:cNvPicPr>
          <p:nvPr/>
        </p:nvPicPr>
        <p:blipFill>
          <a:blip r:embed="rId5"/>
          <a:stretch>
            <a:fillRect/>
          </a:stretch>
        </p:blipFill>
        <p:spPr>
          <a:xfrm>
            <a:off x="1770548" y="3164405"/>
            <a:ext cx="2121691" cy="1786348"/>
          </a:xfrm>
          <a:prstGeom prst="rect">
            <a:avLst/>
          </a:prstGeom>
          <a:ln>
            <a:solidFill>
              <a:schemeClr val="tx1"/>
            </a:solidFill>
          </a:ln>
          <a:effectLst/>
        </p:spPr>
      </p:pic>
    </p:spTree>
    <p:extLst>
      <p:ext uri="{BB962C8B-B14F-4D97-AF65-F5344CB8AC3E}">
        <p14:creationId xmlns:p14="http://schemas.microsoft.com/office/powerpoint/2010/main" val="2953428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C24F294F-2CE6-E44A-9043-39F253B4ADA7}"/>
              </a:ext>
            </a:extLst>
          </p:cNvPr>
          <p:cNvSpPr/>
          <p:nvPr/>
        </p:nvSpPr>
        <p:spPr>
          <a:xfrm>
            <a:off x="1537450" y="1419706"/>
            <a:ext cx="9007025" cy="1925035"/>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8" name="Rounded Rectangle 47">
            <a:extLst>
              <a:ext uri="{FF2B5EF4-FFF2-40B4-BE49-F238E27FC236}">
                <a16:creationId xmlns:a16="http://schemas.microsoft.com/office/drawing/2014/main" id="{BB0C26D6-75BB-E34F-A887-1C64A92B8FDC}"/>
              </a:ext>
            </a:extLst>
          </p:cNvPr>
          <p:cNvSpPr/>
          <p:nvPr/>
        </p:nvSpPr>
        <p:spPr>
          <a:xfrm>
            <a:off x="1573475" y="3969355"/>
            <a:ext cx="9007025" cy="1925035"/>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7" name="TextBox 6">
            <a:extLst>
              <a:ext uri="{FF2B5EF4-FFF2-40B4-BE49-F238E27FC236}">
                <a16:creationId xmlns:a16="http://schemas.microsoft.com/office/drawing/2014/main" id="{8A54EB35-6094-384A-ADFC-E940ADA77C79}"/>
              </a:ext>
            </a:extLst>
          </p:cNvPr>
          <p:cNvSpPr txBox="1"/>
          <p:nvPr/>
        </p:nvSpPr>
        <p:spPr>
          <a:xfrm>
            <a:off x="4040091" y="81130"/>
            <a:ext cx="4111895" cy="523220"/>
          </a:xfrm>
          <a:prstGeom prst="rect">
            <a:avLst/>
          </a:prstGeom>
          <a:noFill/>
        </p:spPr>
        <p:txBody>
          <a:bodyPr wrap="none" rtlCol="0">
            <a:spAutoFit/>
          </a:bodyPr>
          <a:lstStyle/>
          <a:p>
            <a:pPr algn="ctr"/>
            <a:r>
              <a:rPr lang="en-US" sz="2800" b="1" dirty="0">
                <a:latin typeface="Aptos" panose="020B0004020202020204" pitchFamily="34" charset="0"/>
              </a:rPr>
              <a:t>Operational Forecasting</a:t>
            </a:r>
            <a:endParaRPr lang="en-US" sz="2800" b="1" i="1" dirty="0">
              <a:latin typeface="Aptos" panose="020B0004020202020204" pitchFamily="34" charset="0"/>
            </a:endParaRPr>
          </a:p>
        </p:txBody>
      </p:sp>
      <p:sp>
        <p:nvSpPr>
          <p:cNvPr id="16" name="Rounded Rectangle 15">
            <a:extLst>
              <a:ext uri="{FF2B5EF4-FFF2-40B4-BE49-F238E27FC236}">
                <a16:creationId xmlns:a16="http://schemas.microsoft.com/office/drawing/2014/main" id="{4CD09821-1B27-4F4B-B89F-57505032EDB7}"/>
              </a:ext>
            </a:extLst>
          </p:cNvPr>
          <p:cNvSpPr/>
          <p:nvPr/>
        </p:nvSpPr>
        <p:spPr>
          <a:xfrm>
            <a:off x="1710607" y="1568488"/>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9" name="Rounded Rectangle 18">
            <a:extLst>
              <a:ext uri="{FF2B5EF4-FFF2-40B4-BE49-F238E27FC236}">
                <a16:creationId xmlns:a16="http://schemas.microsoft.com/office/drawing/2014/main" id="{9DDF8D1F-6D11-9D47-ADB7-C492E9757ED0}"/>
              </a:ext>
            </a:extLst>
          </p:cNvPr>
          <p:cNvSpPr/>
          <p:nvPr/>
        </p:nvSpPr>
        <p:spPr>
          <a:xfrm>
            <a:off x="4884258" y="1568488"/>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0" name="TextBox 19">
            <a:extLst>
              <a:ext uri="{FF2B5EF4-FFF2-40B4-BE49-F238E27FC236}">
                <a16:creationId xmlns:a16="http://schemas.microsoft.com/office/drawing/2014/main" id="{C3A1A5D4-F24F-DD4A-9CCF-A2A90F0C8E5E}"/>
              </a:ext>
            </a:extLst>
          </p:cNvPr>
          <p:cNvSpPr txBox="1"/>
          <p:nvPr/>
        </p:nvSpPr>
        <p:spPr>
          <a:xfrm>
            <a:off x="1733934" y="1576306"/>
            <a:ext cx="2176824" cy="338554"/>
          </a:xfrm>
          <a:prstGeom prst="rect">
            <a:avLst/>
          </a:prstGeom>
          <a:noFill/>
        </p:spPr>
        <p:txBody>
          <a:bodyPr wrap="square" rtlCol="0">
            <a:spAutoFit/>
          </a:bodyPr>
          <a:lstStyle/>
          <a:p>
            <a:r>
              <a:rPr lang="en-US" sz="1600" dirty="0">
                <a:latin typeface="Aptos" panose="020B0004020202020204" pitchFamily="34" charset="0"/>
              </a:rPr>
              <a:t>Real-time climate data</a:t>
            </a:r>
          </a:p>
        </p:txBody>
      </p:sp>
      <p:sp>
        <p:nvSpPr>
          <p:cNvPr id="21" name="TextBox 20">
            <a:extLst>
              <a:ext uri="{FF2B5EF4-FFF2-40B4-BE49-F238E27FC236}">
                <a16:creationId xmlns:a16="http://schemas.microsoft.com/office/drawing/2014/main" id="{39EC33B4-BB95-EF4D-B9F1-87DBBB93EB6C}"/>
              </a:ext>
            </a:extLst>
          </p:cNvPr>
          <p:cNvSpPr txBox="1"/>
          <p:nvPr/>
        </p:nvSpPr>
        <p:spPr>
          <a:xfrm>
            <a:off x="4907585" y="1576306"/>
            <a:ext cx="2176824" cy="338554"/>
          </a:xfrm>
          <a:prstGeom prst="rect">
            <a:avLst/>
          </a:prstGeom>
          <a:noFill/>
        </p:spPr>
        <p:txBody>
          <a:bodyPr wrap="square" rtlCol="0">
            <a:spAutoFit/>
          </a:bodyPr>
          <a:lstStyle/>
          <a:p>
            <a:r>
              <a:rPr lang="en-US" sz="1600" dirty="0">
                <a:latin typeface="Aptos" panose="020B0004020202020204" pitchFamily="34" charset="0"/>
              </a:rPr>
              <a:t>Hydrological model</a:t>
            </a:r>
          </a:p>
        </p:txBody>
      </p:sp>
      <p:sp>
        <p:nvSpPr>
          <p:cNvPr id="22" name="Rounded Rectangle 21">
            <a:extLst>
              <a:ext uri="{FF2B5EF4-FFF2-40B4-BE49-F238E27FC236}">
                <a16:creationId xmlns:a16="http://schemas.microsoft.com/office/drawing/2014/main" id="{8F2ADC23-1414-DF42-A934-5C7F023B2109}"/>
              </a:ext>
            </a:extLst>
          </p:cNvPr>
          <p:cNvSpPr/>
          <p:nvPr/>
        </p:nvSpPr>
        <p:spPr>
          <a:xfrm>
            <a:off x="8206625" y="4160096"/>
            <a:ext cx="2176824" cy="15904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5" name="TextBox 24">
            <a:extLst>
              <a:ext uri="{FF2B5EF4-FFF2-40B4-BE49-F238E27FC236}">
                <a16:creationId xmlns:a16="http://schemas.microsoft.com/office/drawing/2014/main" id="{D33B5FF3-68FB-EF49-B555-5007CF67DB9E}"/>
              </a:ext>
            </a:extLst>
          </p:cNvPr>
          <p:cNvSpPr txBox="1"/>
          <p:nvPr/>
        </p:nvSpPr>
        <p:spPr>
          <a:xfrm>
            <a:off x="8254306" y="4201227"/>
            <a:ext cx="2176824" cy="2000548"/>
          </a:xfrm>
          <a:prstGeom prst="rect">
            <a:avLst/>
          </a:prstGeom>
          <a:noFill/>
        </p:spPr>
        <p:txBody>
          <a:bodyPr wrap="square" rtlCol="0">
            <a:spAutoFit/>
          </a:bodyPr>
          <a:lstStyle/>
          <a:p>
            <a:r>
              <a:rPr lang="en-US" sz="1600" dirty="0">
                <a:latin typeface="Aptos" panose="020B0004020202020204" pitchFamily="34" charset="0"/>
              </a:rPr>
              <a:t>Forecasts out to 7 days or out to 6 months:</a:t>
            </a:r>
          </a:p>
          <a:p>
            <a:pPr marL="285750" indent="-285750">
              <a:buFont typeface="Arial" panose="020B0604020202020204" pitchFamily="34" charset="0"/>
              <a:buChar char="•"/>
            </a:pPr>
            <a:r>
              <a:rPr lang="en-US" sz="1200" dirty="0" err="1">
                <a:latin typeface="Aptos" panose="020B0004020202020204" pitchFamily="34" charset="0"/>
              </a:rPr>
              <a:t>Precip</a:t>
            </a:r>
            <a:r>
              <a:rPr lang="en-US" sz="1200" dirty="0">
                <a:latin typeface="Aptos" panose="020B0004020202020204" pitchFamily="34" charset="0"/>
              </a:rPr>
              <a:t>., </a:t>
            </a:r>
            <a:r>
              <a:rPr lang="en-US" sz="1200" dirty="0" err="1">
                <a:latin typeface="Aptos" panose="020B0004020202020204" pitchFamily="34" charset="0"/>
              </a:rPr>
              <a:t>Evap</a:t>
            </a:r>
            <a:r>
              <a:rPr lang="en-US" sz="1200" dirty="0">
                <a:latin typeface="Aptos" panose="020B0004020202020204" pitchFamily="34" charset="0"/>
              </a:rPr>
              <a:t>, Runoff,</a:t>
            </a:r>
          </a:p>
          <a:p>
            <a:pPr marL="285750" indent="-285750">
              <a:buFont typeface="Arial" panose="020B0604020202020204" pitchFamily="34" charset="0"/>
              <a:buChar char="•"/>
            </a:pPr>
            <a:r>
              <a:rPr lang="en-US" sz="1200" dirty="0">
                <a:latin typeface="Aptos" panose="020B0004020202020204" pitchFamily="34" charset="0"/>
              </a:rPr>
              <a:t>Streamflow + index</a:t>
            </a:r>
          </a:p>
          <a:p>
            <a:pPr marL="285750" indent="-285750">
              <a:buFont typeface="Arial" panose="020B0604020202020204" pitchFamily="34" charset="0"/>
              <a:buChar char="•"/>
            </a:pPr>
            <a:r>
              <a:rPr lang="en-US" sz="1200" dirty="0">
                <a:latin typeface="Aptos" panose="020B0004020202020204" pitchFamily="34" charset="0"/>
              </a:rPr>
              <a:t>Soil moisture + index</a:t>
            </a:r>
          </a:p>
          <a:p>
            <a:pPr marL="285750" indent="-285750">
              <a:buFont typeface="Arial" panose="020B0604020202020204" pitchFamily="34" charset="0"/>
              <a:buChar char="•"/>
            </a:pPr>
            <a:r>
              <a:rPr lang="en-US" sz="1200" dirty="0">
                <a:latin typeface="Aptos" panose="020B0004020202020204" pitchFamily="34" charset="0"/>
              </a:rPr>
              <a:t>SPI</a:t>
            </a:r>
          </a:p>
          <a:p>
            <a:pPr marL="285750" indent="-285750">
              <a:buFont typeface="Arial" panose="020B0604020202020204" pitchFamily="34" charset="0"/>
              <a:buChar char="•"/>
            </a:pPr>
            <a:r>
              <a:rPr lang="en-US" sz="1200" dirty="0">
                <a:latin typeface="Aptos" panose="020B0004020202020204" pitchFamily="34" charset="0"/>
              </a:rPr>
              <a:t>…</a:t>
            </a:r>
          </a:p>
          <a:p>
            <a:pPr marL="285750" indent="-285750">
              <a:buFont typeface="Arial" panose="020B0604020202020204" pitchFamily="34" charset="0"/>
              <a:buChar char="•"/>
            </a:pPr>
            <a:endParaRPr lang="en-US" sz="1600" dirty="0">
              <a:latin typeface="Aptos" panose="020B0004020202020204" pitchFamily="34" charset="0"/>
            </a:endParaRPr>
          </a:p>
        </p:txBody>
      </p:sp>
      <p:sp>
        <p:nvSpPr>
          <p:cNvPr id="26" name="TextBox 25">
            <a:extLst>
              <a:ext uri="{FF2B5EF4-FFF2-40B4-BE49-F238E27FC236}">
                <a16:creationId xmlns:a16="http://schemas.microsoft.com/office/drawing/2014/main" id="{E8C9B920-104A-1244-A72B-A34964125F2B}"/>
              </a:ext>
            </a:extLst>
          </p:cNvPr>
          <p:cNvSpPr txBox="1"/>
          <p:nvPr/>
        </p:nvSpPr>
        <p:spPr>
          <a:xfrm>
            <a:off x="4161599" y="1990489"/>
            <a:ext cx="458780" cy="707886"/>
          </a:xfrm>
          <a:prstGeom prst="rect">
            <a:avLst/>
          </a:prstGeom>
          <a:noFill/>
        </p:spPr>
        <p:txBody>
          <a:bodyPr wrap="none" rtlCol="0">
            <a:spAutoFit/>
          </a:bodyPr>
          <a:lstStyle/>
          <a:p>
            <a:r>
              <a:rPr lang="en-US" sz="4000" b="1" dirty="0">
                <a:solidFill>
                  <a:srgbClr val="0070C0"/>
                </a:solidFill>
                <a:latin typeface="Aptos" panose="020B0004020202020204" pitchFamily="34" charset="0"/>
              </a:rPr>
              <a:t>+</a:t>
            </a:r>
          </a:p>
        </p:txBody>
      </p:sp>
      <p:sp>
        <p:nvSpPr>
          <p:cNvPr id="27" name="Right Arrow 26">
            <a:extLst>
              <a:ext uri="{FF2B5EF4-FFF2-40B4-BE49-F238E27FC236}">
                <a16:creationId xmlns:a16="http://schemas.microsoft.com/office/drawing/2014/main" id="{61E91C56-6949-1749-A625-921C05FF1D7A}"/>
              </a:ext>
            </a:extLst>
          </p:cNvPr>
          <p:cNvSpPr/>
          <p:nvPr/>
        </p:nvSpPr>
        <p:spPr>
          <a:xfrm>
            <a:off x="7390624" y="2111433"/>
            <a:ext cx="671499" cy="537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29" name="TextBox 28">
            <a:extLst>
              <a:ext uri="{FF2B5EF4-FFF2-40B4-BE49-F238E27FC236}">
                <a16:creationId xmlns:a16="http://schemas.microsoft.com/office/drawing/2014/main" id="{07AE0999-765C-BE49-A024-344AAC4E9CAA}"/>
              </a:ext>
            </a:extLst>
          </p:cNvPr>
          <p:cNvSpPr txBox="1"/>
          <p:nvPr/>
        </p:nvSpPr>
        <p:spPr>
          <a:xfrm>
            <a:off x="6392485" y="2226525"/>
            <a:ext cx="730648" cy="738664"/>
          </a:xfrm>
          <a:prstGeom prst="rect">
            <a:avLst/>
          </a:prstGeom>
          <a:noFill/>
        </p:spPr>
        <p:txBody>
          <a:bodyPr wrap="square" rtlCol="0">
            <a:spAutoFit/>
          </a:bodyPr>
          <a:lstStyle/>
          <a:p>
            <a:pPr marL="0" marR="0" lvl="0" indent="0" algn="l" rtl="0">
              <a:spcBef>
                <a:spcPts val="0"/>
              </a:spcBef>
              <a:spcAft>
                <a:spcPts val="0"/>
              </a:spcAft>
              <a:buNone/>
            </a:pPr>
            <a:r>
              <a:rPr lang="en-US" sz="1400" dirty="0">
                <a:solidFill>
                  <a:schemeClr val="dk1"/>
                </a:solidFill>
                <a:latin typeface="Aptos" panose="020B0004020202020204" pitchFamily="34" charset="0"/>
                <a:ea typeface="Calibri"/>
                <a:cs typeface="Calibri"/>
                <a:sym typeface="Calibri"/>
              </a:rPr>
              <a:t>HB + </a:t>
            </a:r>
            <a:endParaRPr lang="en-US" sz="1400" dirty="0">
              <a:latin typeface="Aptos" panose="020B0004020202020204" pitchFamily="34" charset="0"/>
            </a:endParaRPr>
          </a:p>
          <a:p>
            <a:pPr marL="0" marR="0" lvl="0" indent="0" algn="l" rtl="0">
              <a:spcBef>
                <a:spcPts val="0"/>
              </a:spcBef>
              <a:spcAft>
                <a:spcPts val="0"/>
              </a:spcAft>
              <a:buNone/>
            </a:pPr>
            <a:r>
              <a:rPr lang="en-US" sz="1400" dirty="0">
                <a:solidFill>
                  <a:schemeClr val="dk1"/>
                </a:solidFill>
                <a:latin typeface="Aptos" panose="020B0004020202020204" pitchFamily="34" charset="0"/>
                <a:ea typeface="Calibri"/>
                <a:cs typeface="Calibri"/>
                <a:sym typeface="Calibri"/>
              </a:rPr>
              <a:t>RAPID + </a:t>
            </a:r>
            <a:r>
              <a:rPr lang="en-US" sz="1400" dirty="0" err="1">
                <a:solidFill>
                  <a:schemeClr val="dk1"/>
                </a:solidFill>
                <a:latin typeface="Aptos" panose="020B0004020202020204" pitchFamily="34" charset="0"/>
                <a:ea typeface="Calibri"/>
                <a:cs typeface="Calibri"/>
                <a:sym typeface="Calibri"/>
              </a:rPr>
              <a:t>Inun</a:t>
            </a:r>
            <a:endParaRPr lang="en-US" sz="1400" dirty="0">
              <a:latin typeface="Aptos" panose="020B0004020202020204" pitchFamily="34" charset="0"/>
            </a:endParaRPr>
          </a:p>
        </p:txBody>
      </p:sp>
      <p:sp>
        <p:nvSpPr>
          <p:cNvPr id="30" name="Rounded Rectangle 29">
            <a:extLst>
              <a:ext uri="{FF2B5EF4-FFF2-40B4-BE49-F238E27FC236}">
                <a16:creationId xmlns:a16="http://schemas.microsoft.com/office/drawing/2014/main" id="{3C4AE6D5-8E32-014F-9023-83A02A5F26FB}"/>
              </a:ext>
            </a:extLst>
          </p:cNvPr>
          <p:cNvSpPr/>
          <p:nvPr/>
        </p:nvSpPr>
        <p:spPr>
          <a:xfrm>
            <a:off x="1744634" y="4126696"/>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1" name="TextBox 30">
            <a:extLst>
              <a:ext uri="{FF2B5EF4-FFF2-40B4-BE49-F238E27FC236}">
                <a16:creationId xmlns:a16="http://schemas.microsoft.com/office/drawing/2014/main" id="{FADD6CB0-B129-B842-AB31-0CD2B86B78AD}"/>
              </a:ext>
            </a:extLst>
          </p:cNvPr>
          <p:cNvSpPr txBox="1"/>
          <p:nvPr/>
        </p:nvSpPr>
        <p:spPr>
          <a:xfrm>
            <a:off x="1767961" y="4134515"/>
            <a:ext cx="2176824" cy="830997"/>
          </a:xfrm>
          <a:prstGeom prst="rect">
            <a:avLst/>
          </a:prstGeom>
          <a:noFill/>
        </p:spPr>
        <p:txBody>
          <a:bodyPr wrap="square" rtlCol="0">
            <a:spAutoFit/>
          </a:bodyPr>
          <a:lstStyle/>
          <a:p>
            <a:r>
              <a:rPr lang="en-US" sz="1600" dirty="0">
                <a:latin typeface="Aptos" panose="020B0004020202020204" pitchFamily="34" charset="0"/>
              </a:rPr>
              <a:t>Short-term or seasonal climate forecasts</a:t>
            </a:r>
          </a:p>
        </p:txBody>
      </p:sp>
      <p:pic>
        <p:nvPicPr>
          <p:cNvPr id="34" name="Picture 33" descr="A close up of a logo&#10;&#10;Description automatically generated">
            <a:extLst>
              <a:ext uri="{FF2B5EF4-FFF2-40B4-BE49-F238E27FC236}">
                <a16:creationId xmlns:a16="http://schemas.microsoft.com/office/drawing/2014/main" id="{8D84C8B8-DC93-D946-B153-4C9DD4E133FE}"/>
              </a:ext>
            </a:extLst>
          </p:cNvPr>
          <p:cNvPicPr>
            <a:picLocks noChangeAspect="1"/>
          </p:cNvPicPr>
          <p:nvPr/>
        </p:nvPicPr>
        <p:blipFill>
          <a:blip r:embed="rId2"/>
          <a:stretch>
            <a:fillRect/>
          </a:stretch>
        </p:blipFill>
        <p:spPr>
          <a:xfrm>
            <a:off x="1829116" y="4962639"/>
            <a:ext cx="1977737" cy="631777"/>
          </a:xfrm>
          <a:prstGeom prst="rect">
            <a:avLst/>
          </a:prstGeom>
        </p:spPr>
      </p:pic>
      <p:sp>
        <p:nvSpPr>
          <p:cNvPr id="35" name="TextBox 34">
            <a:extLst>
              <a:ext uri="{FF2B5EF4-FFF2-40B4-BE49-F238E27FC236}">
                <a16:creationId xmlns:a16="http://schemas.microsoft.com/office/drawing/2014/main" id="{2FAE3373-2950-D942-8D50-AC1E0E6CCBDD}"/>
              </a:ext>
            </a:extLst>
          </p:cNvPr>
          <p:cNvSpPr txBox="1"/>
          <p:nvPr/>
        </p:nvSpPr>
        <p:spPr>
          <a:xfrm>
            <a:off x="3975250" y="5917633"/>
            <a:ext cx="4740080" cy="646331"/>
          </a:xfrm>
          <a:prstGeom prst="rect">
            <a:avLst/>
          </a:prstGeom>
          <a:noFill/>
        </p:spPr>
        <p:txBody>
          <a:bodyPr wrap="none" rtlCol="0">
            <a:spAutoFit/>
          </a:bodyPr>
          <a:lstStyle/>
          <a:p>
            <a:r>
              <a:rPr lang="en-US" dirty="0">
                <a:latin typeface="Aptos" panose="020B0004020202020204" pitchFamily="34" charset="0"/>
              </a:rPr>
              <a:t>Short-term forecasts – updated every 1-3 days</a:t>
            </a:r>
          </a:p>
          <a:p>
            <a:r>
              <a:rPr lang="en-US" dirty="0">
                <a:latin typeface="Aptos" panose="020B0004020202020204" pitchFamily="34" charset="0"/>
              </a:rPr>
              <a:t>Seasonal forecasts - updated every month</a:t>
            </a:r>
          </a:p>
        </p:txBody>
      </p:sp>
      <p:sp>
        <p:nvSpPr>
          <p:cNvPr id="36" name="Rounded Rectangle 35">
            <a:extLst>
              <a:ext uri="{FF2B5EF4-FFF2-40B4-BE49-F238E27FC236}">
                <a16:creationId xmlns:a16="http://schemas.microsoft.com/office/drawing/2014/main" id="{BAC2A731-D116-534D-9522-035E9092109C}"/>
              </a:ext>
            </a:extLst>
          </p:cNvPr>
          <p:cNvSpPr/>
          <p:nvPr/>
        </p:nvSpPr>
        <p:spPr>
          <a:xfrm>
            <a:off x="8243548" y="1568488"/>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7" name="TextBox 36">
            <a:extLst>
              <a:ext uri="{FF2B5EF4-FFF2-40B4-BE49-F238E27FC236}">
                <a16:creationId xmlns:a16="http://schemas.microsoft.com/office/drawing/2014/main" id="{921A4803-7D63-8C43-863E-1B3025ECE6B6}"/>
              </a:ext>
            </a:extLst>
          </p:cNvPr>
          <p:cNvSpPr txBox="1"/>
          <p:nvPr/>
        </p:nvSpPr>
        <p:spPr>
          <a:xfrm>
            <a:off x="8305599" y="1611922"/>
            <a:ext cx="2176824" cy="1815882"/>
          </a:xfrm>
          <a:prstGeom prst="rect">
            <a:avLst/>
          </a:prstGeom>
          <a:noFill/>
        </p:spPr>
        <p:txBody>
          <a:bodyPr wrap="square" rtlCol="0">
            <a:spAutoFit/>
          </a:bodyPr>
          <a:lstStyle/>
          <a:p>
            <a:r>
              <a:rPr lang="en-US" sz="1600" dirty="0">
                <a:latin typeface="Aptos" panose="020B0004020202020204" pitchFamily="34" charset="0"/>
              </a:rPr>
              <a:t>Hydrologic initial conditions</a:t>
            </a:r>
          </a:p>
          <a:p>
            <a:pPr marL="285750" indent="-285750">
              <a:buFont typeface="Arial" panose="020B0604020202020204" pitchFamily="34" charset="0"/>
              <a:buChar char="•"/>
            </a:pPr>
            <a:r>
              <a:rPr lang="en-US" sz="1600" dirty="0">
                <a:latin typeface="Aptos" panose="020B0004020202020204" pitchFamily="34" charset="0"/>
              </a:rPr>
              <a:t>Soil moisture</a:t>
            </a:r>
          </a:p>
          <a:p>
            <a:pPr marL="285750" indent="-285750">
              <a:buFont typeface="Arial" panose="020B0604020202020204" pitchFamily="34" charset="0"/>
              <a:buChar char="•"/>
            </a:pPr>
            <a:r>
              <a:rPr lang="en-US" sz="1600" dirty="0">
                <a:latin typeface="Aptos" panose="020B0004020202020204" pitchFamily="34" charset="0"/>
              </a:rPr>
              <a:t>Groundwater</a:t>
            </a:r>
          </a:p>
          <a:p>
            <a:pPr marL="285750" indent="-285750">
              <a:buFont typeface="Arial" panose="020B0604020202020204" pitchFamily="34" charset="0"/>
              <a:buChar char="•"/>
            </a:pPr>
            <a:r>
              <a:rPr lang="en-US" sz="1600" dirty="0">
                <a:latin typeface="Aptos" panose="020B0004020202020204" pitchFamily="34" charset="0"/>
              </a:rPr>
              <a:t>Streamflow</a:t>
            </a:r>
          </a:p>
          <a:p>
            <a:pPr marL="285750" indent="-285750">
              <a:buFont typeface="Arial" panose="020B0604020202020204" pitchFamily="34" charset="0"/>
              <a:buChar char="•"/>
            </a:pPr>
            <a:r>
              <a:rPr lang="en-US" sz="1600" dirty="0">
                <a:latin typeface="Aptos" panose="020B0004020202020204" pitchFamily="34" charset="0"/>
              </a:rPr>
              <a:t>…</a:t>
            </a:r>
          </a:p>
          <a:p>
            <a:pPr marL="285750" indent="-285750">
              <a:buFont typeface="Arial" panose="020B0604020202020204" pitchFamily="34" charset="0"/>
              <a:buChar char="•"/>
            </a:pPr>
            <a:endParaRPr lang="en-US" sz="1600" dirty="0">
              <a:latin typeface="Aptos" panose="020B0004020202020204" pitchFamily="34" charset="0"/>
            </a:endParaRPr>
          </a:p>
        </p:txBody>
      </p:sp>
      <p:sp>
        <p:nvSpPr>
          <p:cNvPr id="38" name="Right Arrow 37">
            <a:extLst>
              <a:ext uri="{FF2B5EF4-FFF2-40B4-BE49-F238E27FC236}">
                <a16:creationId xmlns:a16="http://schemas.microsoft.com/office/drawing/2014/main" id="{F20582C5-6A82-CE48-92DB-341EB9607347}"/>
              </a:ext>
            </a:extLst>
          </p:cNvPr>
          <p:cNvSpPr/>
          <p:nvPr/>
        </p:nvSpPr>
        <p:spPr>
          <a:xfrm rot="9212848">
            <a:off x="6341707" y="3338085"/>
            <a:ext cx="2006463" cy="537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0" name="Rounded Rectangle 39">
            <a:extLst>
              <a:ext uri="{FF2B5EF4-FFF2-40B4-BE49-F238E27FC236}">
                <a16:creationId xmlns:a16="http://schemas.microsoft.com/office/drawing/2014/main" id="{9ABC9865-7858-A546-8B66-958F8DB644A2}"/>
              </a:ext>
            </a:extLst>
          </p:cNvPr>
          <p:cNvSpPr/>
          <p:nvPr/>
        </p:nvSpPr>
        <p:spPr>
          <a:xfrm>
            <a:off x="4884258" y="4130881"/>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1" name="TextBox 40">
            <a:extLst>
              <a:ext uri="{FF2B5EF4-FFF2-40B4-BE49-F238E27FC236}">
                <a16:creationId xmlns:a16="http://schemas.microsoft.com/office/drawing/2014/main" id="{16488918-A5C2-C548-9ED4-DD2AF8E8E8D7}"/>
              </a:ext>
            </a:extLst>
          </p:cNvPr>
          <p:cNvSpPr txBox="1"/>
          <p:nvPr/>
        </p:nvSpPr>
        <p:spPr>
          <a:xfrm>
            <a:off x="4907585" y="4138699"/>
            <a:ext cx="2176824" cy="338554"/>
          </a:xfrm>
          <a:prstGeom prst="rect">
            <a:avLst/>
          </a:prstGeom>
          <a:noFill/>
        </p:spPr>
        <p:txBody>
          <a:bodyPr wrap="square" rtlCol="0">
            <a:spAutoFit/>
          </a:bodyPr>
          <a:lstStyle/>
          <a:p>
            <a:r>
              <a:rPr lang="en-US" sz="1600" dirty="0">
                <a:latin typeface="Aptos" panose="020B0004020202020204" pitchFamily="34" charset="0"/>
              </a:rPr>
              <a:t>Hydrological model</a:t>
            </a:r>
          </a:p>
        </p:txBody>
      </p:sp>
      <p:sp>
        <p:nvSpPr>
          <p:cNvPr id="43" name="TextBox 42">
            <a:extLst>
              <a:ext uri="{FF2B5EF4-FFF2-40B4-BE49-F238E27FC236}">
                <a16:creationId xmlns:a16="http://schemas.microsoft.com/office/drawing/2014/main" id="{2DB113CA-E242-634E-9A7B-1C1F19157F87}"/>
              </a:ext>
            </a:extLst>
          </p:cNvPr>
          <p:cNvSpPr txBox="1"/>
          <p:nvPr/>
        </p:nvSpPr>
        <p:spPr>
          <a:xfrm>
            <a:off x="4161599" y="4552882"/>
            <a:ext cx="458780" cy="707886"/>
          </a:xfrm>
          <a:prstGeom prst="rect">
            <a:avLst/>
          </a:prstGeom>
          <a:noFill/>
        </p:spPr>
        <p:txBody>
          <a:bodyPr wrap="none" rtlCol="0">
            <a:spAutoFit/>
          </a:bodyPr>
          <a:lstStyle/>
          <a:p>
            <a:r>
              <a:rPr lang="en-US" sz="4000" b="1" dirty="0">
                <a:solidFill>
                  <a:srgbClr val="0070C0"/>
                </a:solidFill>
                <a:latin typeface="Aptos" panose="020B0004020202020204" pitchFamily="34" charset="0"/>
              </a:rPr>
              <a:t>+</a:t>
            </a:r>
          </a:p>
        </p:txBody>
      </p:sp>
      <p:sp>
        <p:nvSpPr>
          <p:cNvPr id="44" name="Right Arrow 43">
            <a:extLst>
              <a:ext uri="{FF2B5EF4-FFF2-40B4-BE49-F238E27FC236}">
                <a16:creationId xmlns:a16="http://schemas.microsoft.com/office/drawing/2014/main" id="{44ED4BF5-2F54-EE45-9952-AFEFDFF1B81B}"/>
              </a:ext>
            </a:extLst>
          </p:cNvPr>
          <p:cNvSpPr/>
          <p:nvPr/>
        </p:nvSpPr>
        <p:spPr>
          <a:xfrm>
            <a:off x="7390624" y="4673826"/>
            <a:ext cx="671499" cy="537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45" name="TextBox 44">
            <a:extLst>
              <a:ext uri="{FF2B5EF4-FFF2-40B4-BE49-F238E27FC236}">
                <a16:creationId xmlns:a16="http://schemas.microsoft.com/office/drawing/2014/main" id="{1BCFBBBE-0131-6B4D-A336-0D400D5991E3}"/>
              </a:ext>
            </a:extLst>
          </p:cNvPr>
          <p:cNvSpPr txBox="1"/>
          <p:nvPr/>
        </p:nvSpPr>
        <p:spPr>
          <a:xfrm>
            <a:off x="6392485" y="4788918"/>
            <a:ext cx="668597" cy="738664"/>
          </a:xfrm>
          <a:prstGeom prst="rect">
            <a:avLst/>
          </a:prstGeom>
          <a:noFill/>
        </p:spPr>
        <p:txBody>
          <a:bodyPr wrap="square" rtlCol="0">
            <a:spAutoFit/>
          </a:bodyPr>
          <a:lstStyle/>
          <a:p>
            <a:pPr marL="0" marR="0" lvl="0" indent="0" algn="l" rtl="0">
              <a:spcBef>
                <a:spcPts val="0"/>
              </a:spcBef>
              <a:spcAft>
                <a:spcPts val="0"/>
              </a:spcAft>
              <a:buNone/>
            </a:pPr>
            <a:r>
              <a:rPr lang="en-US" sz="1400" dirty="0">
                <a:solidFill>
                  <a:schemeClr val="dk1"/>
                </a:solidFill>
                <a:latin typeface="Aptos" panose="020B0004020202020204" pitchFamily="34" charset="0"/>
                <a:ea typeface="Calibri"/>
                <a:cs typeface="Calibri"/>
                <a:sym typeface="Calibri"/>
              </a:rPr>
              <a:t>HB + </a:t>
            </a:r>
            <a:endParaRPr lang="en-US" sz="1400" dirty="0">
              <a:latin typeface="Aptos" panose="020B0004020202020204" pitchFamily="34" charset="0"/>
            </a:endParaRPr>
          </a:p>
          <a:p>
            <a:pPr marL="0" marR="0" lvl="0" indent="0" algn="l" rtl="0">
              <a:spcBef>
                <a:spcPts val="0"/>
              </a:spcBef>
              <a:spcAft>
                <a:spcPts val="0"/>
              </a:spcAft>
              <a:buNone/>
            </a:pPr>
            <a:r>
              <a:rPr lang="en-US" sz="1400" dirty="0">
                <a:solidFill>
                  <a:schemeClr val="dk1"/>
                </a:solidFill>
                <a:latin typeface="Aptos" panose="020B0004020202020204" pitchFamily="34" charset="0"/>
                <a:ea typeface="Calibri"/>
                <a:cs typeface="Calibri"/>
                <a:sym typeface="Calibri"/>
              </a:rPr>
              <a:t>RAPID + </a:t>
            </a:r>
            <a:r>
              <a:rPr lang="en-US" sz="1400" dirty="0" err="1">
                <a:solidFill>
                  <a:schemeClr val="dk1"/>
                </a:solidFill>
                <a:latin typeface="Aptos" panose="020B0004020202020204" pitchFamily="34" charset="0"/>
                <a:ea typeface="Calibri"/>
                <a:cs typeface="Calibri"/>
                <a:sym typeface="Calibri"/>
              </a:rPr>
              <a:t>Inun</a:t>
            </a:r>
            <a:endParaRPr lang="en-US" sz="1400" dirty="0">
              <a:latin typeface="Aptos" panose="020B0004020202020204" pitchFamily="34" charset="0"/>
            </a:endParaRPr>
          </a:p>
        </p:txBody>
      </p:sp>
      <p:sp>
        <p:nvSpPr>
          <p:cNvPr id="46" name="TextBox 45">
            <a:extLst>
              <a:ext uri="{FF2B5EF4-FFF2-40B4-BE49-F238E27FC236}">
                <a16:creationId xmlns:a16="http://schemas.microsoft.com/office/drawing/2014/main" id="{A50EA7B4-0385-3C49-890E-9AE6B73AE24F}"/>
              </a:ext>
            </a:extLst>
          </p:cNvPr>
          <p:cNvSpPr txBox="1"/>
          <p:nvPr/>
        </p:nvSpPr>
        <p:spPr>
          <a:xfrm>
            <a:off x="4021738" y="1064261"/>
            <a:ext cx="4265463" cy="369332"/>
          </a:xfrm>
          <a:prstGeom prst="rect">
            <a:avLst/>
          </a:prstGeom>
          <a:noFill/>
        </p:spPr>
        <p:txBody>
          <a:bodyPr wrap="none" rtlCol="0">
            <a:spAutoFit/>
          </a:bodyPr>
          <a:lstStyle/>
          <a:p>
            <a:r>
              <a:rPr lang="en-US" dirty="0">
                <a:latin typeface="Aptos" panose="020B0004020202020204" pitchFamily="34" charset="0"/>
              </a:rPr>
              <a:t>Real-time monitoring - updated every day</a:t>
            </a:r>
          </a:p>
        </p:txBody>
      </p:sp>
      <p:pic>
        <p:nvPicPr>
          <p:cNvPr id="32" name="Picture 31">
            <a:extLst>
              <a:ext uri="{FF2B5EF4-FFF2-40B4-BE49-F238E27FC236}">
                <a16:creationId xmlns:a16="http://schemas.microsoft.com/office/drawing/2014/main" id="{2941EB8A-C471-2D44-921B-FBA7FB55751C}"/>
              </a:ext>
            </a:extLst>
          </p:cNvPr>
          <p:cNvPicPr>
            <a:picLocks noChangeAspect="1"/>
          </p:cNvPicPr>
          <p:nvPr/>
        </p:nvPicPr>
        <p:blipFill>
          <a:blip r:embed="rId3"/>
          <a:stretch>
            <a:fillRect/>
          </a:stretch>
        </p:blipFill>
        <p:spPr>
          <a:xfrm>
            <a:off x="3199492" y="4670522"/>
            <a:ext cx="661182" cy="629560"/>
          </a:xfrm>
          <a:prstGeom prst="rect">
            <a:avLst/>
          </a:prstGeom>
        </p:spPr>
      </p:pic>
      <p:pic>
        <p:nvPicPr>
          <p:cNvPr id="3" name="Picture 2" descr="A diagram of a landform&#10;&#10;Description automatically generated with medium confidence">
            <a:extLst>
              <a:ext uri="{FF2B5EF4-FFF2-40B4-BE49-F238E27FC236}">
                <a16:creationId xmlns:a16="http://schemas.microsoft.com/office/drawing/2014/main" id="{8153CD1D-5937-2CAC-E09F-5C0884DD060A}"/>
              </a:ext>
            </a:extLst>
          </p:cNvPr>
          <p:cNvPicPr>
            <a:picLocks noChangeAspect="1"/>
          </p:cNvPicPr>
          <p:nvPr/>
        </p:nvPicPr>
        <p:blipFill>
          <a:blip r:embed="rId4"/>
          <a:stretch>
            <a:fillRect/>
          </a:stretch>
        </p:blipFill>
        <p:spPr>
          <a:xfrm>
            <a:off x="5162728" y="1928216"/>
            <a:ext cx="1260293" cy="1061098"/>
          </a:xfrm>
          <a:prstGeom prst="rect">
            <a:avLst/>
          </a:prstGeom>
          <a:ln>
            <a:solidFill>
              <a:schemeClr val="tx1"/>
            </a:solidFill>
          </a:ln>
          <a:effectLst/>
        </p:spPr>
      </p:pic>
      <p:pic>
        <p:nvPicPr>
          <p:cNvPr id="4" name="Picture 3" descr="A diagram of a landform&#10;&#10;Description automatically generated with medium confidence">
            <a:extLst>
              <a:ext uri="{FF2B5EF4-FFF2-40B4-BE49-F238E27FC236}">
                <a16:creationId xmlns:a16="http://schemas.microsoft.com/office/drawing/2014/main" id="{9F9258E4-E8A4-2896-505F-A25038A2D25C}"/>
              </a:ext>
            </a:extLst>
          </p:cNvPr>
          <p:cNvPicPr>
            <a:picLocks noChangeAspect="1"/>
          </p:cNvPicPr>
          <p:nvPr/>
        </p:nvPicPr>
        <p:blipFill>
          <a:blip r:embed="rId4"/>
          <a:stretch>
            <a:fillRect/>
          </a:stretch>
        </p:blipFill>
        <p:spPr>
          <a:xfrm>
            <a:off x="5162728" y="4534100"/>
            <a:ext cx="1260293" cy="1061098"/>
          </a:xfrm>
          <a:prstGeom prst="rect">
            <a:avLst/>
          </a:prstGeom>
          <a:ln>
            <a:solidFill>
              <a:schemeClr val="tx1"/>
            </a:solidFill>
          </a:ln>
          <a:effectLst/>
        </p:spPr>
      </p:pic>
      <p:sp>
        <p:nvSpPr>
          <p:cNvPr id="6" name="Google Shape;191;p20">
            <a:extLst>
              <a:ext uri="{FF2B5EF4-FFF2-40B4-BE49-F238E27FC236}">
                <a16:creationId xmlns:a16="http://schemas.microsoft.com/office/drawing/2014/main" id="{377F355F-226F-9A00-770A-A3AFF6235B13}"/>
              </a:ext>
            </a:extLst>
          </p:cNvPr>
          <p:cNvSpPr txBox="1"/>
          <p:nvPr/>
        </p:nvSpPr>
        <p:spPr>
          <a:xfrm>
            <a:off x="1764366" y="1901704"/>
            <a:ext cx="1814074" cy="11387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2F5496"/>
                </a:solidFill>
                <a:latin typeface="Aptos" panose="020B0004020202020204" pitchFamily="34" charset="0"/>
                <a:ea typeface="Calibri"/>
                <a:cs typeface="Calibri"/>
                <a:sym typeface="Calibri"/>
              </a:rPr>
              <a:t>PGF</a:t>
            </a:r>
            <a:r>
              <a:rPr lang="en-US" sz="1800" dirty="0">
                <a:solidFill>
                  <a:schemeClr val="dk1"/>
                </a:solidFill>
                <a:latin typeface="Aptos" panose="020B0004020202020204" pitchFamily="34" charset="0"/>
                <a:ea typeface="Calibri"/>
                <a:cs typeface="Calibri"/>
                <a:sym typeface="Calibri"/>
              </a:rPr>
              <a:t> </a:t>
            </a:r>
            <a:endParaRPr dirty="0">
              <a:latin typeface="Aptos" panose="020B0004020202020204" pitchFamily="34" charset="0"/>
            </a:endParaRPr>
          </a:p>
          <a:p>
            <a:pPr marL="0" marR="0" lvl="0" indent="0" algn="l" rtl="0">
              <a:spcBef>
                <a:spcPts val="0"/>
              </a:spcBef>
              <a:spcAft>
                <a:spcPts val="0"/>
              </a:spcAft>
              <a:buNone/>
            </a:pPr>
            <a:r>
              <a:rPr lang="en-US" sz="1800" dirty="0">
                <a:solidFill>
                  <a:schemeClr val="dk1"/>
                </a:solidFill>
                <a:latin typeface="Aptos" panose="020B0004020202020204" pitchFamily="34" charset="0"/>
                <a:ea typeface="Calibri"/>
                <a:cs typeface="Calibri"/>
                <a:sym typeface="Calibri"/>
              </a:rPr>
              <a:t>Princeton Global Forcings</a:t>
            </a:r>
            <a:endParaRPr dirty="0">
              <a:latin typeface="Aptos" panose="020B0004020202020204" pitchFamily="34" charset="0"/>
            </a:endParaRPr>
          </a:p>
        </p:txBody>
      </p:sp>
    </p:spTree>
    <p:extLst>
      <p:ext uri="{BB962C8B-B14F-4D97-AF65-F5344CB8AC3E}">
        <p14:creationId xmlns:p14="http://schemas.microsoft.com/office/powerpoint/2010/main" val="699507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839DF6-31E6-6644-AAF4-132A310DA3BC}"/>
              </a:ext>
            </a:extLst>
          </p:cNvPr>
          <p:cNvSpPr/>
          <p:nvPr/>
        </p:nvSpPr>
        <p:spPr>
          <a:xfrm>
            <a:off x="1872835" y="163729"/>
            <a:ext cx="8446351" cy="584775"/>
          </a:xfrm>
          <a:prstGeom prst="rect">
            <a:avLst/>
          </a:prstGeom>
        </p:spPr>
        <p:txBody>
          <a:bodyPr wrap="none">
            <a:spAutoFit/>
          </a:bodyPr>
          <a:lstStyle/>
          <a:p>
            <a:pPr algn="ctr"/>
            <a:r>
              <a:rPr lang="en-US" sz="3200" b="1" dirty="0">
                <a:latin typeface="Aptos" panose="020B0004020202020204" pitchFamily="34" charset="0"/>
                <a:cs typeface="Arial" panose="020B0604020202020204" pitchFamily="34" charset="0"/>
              </a:rPr>
              <a:t>Forecast Flood Products in the </a:t>
            </a:r>
            <a:r>
              <a:rPr lang="en-US" sz="3200" b="1" dirty="0" err="1">
                <a:latin typeface="Aptos" panose="020B0004020202020204" pitchFamily="34" charset="0"/>
                <a:cs typeface="Arial" panose="020B0604020202020204" pitchFamily="34" charset="0"/>
              </a:rPr>
              <a:t>BuPuSa</a:t>
            </a:r>
            <a:r>
              <a:rPr lang="en-US" sz="3200" b="1" dirty="0">
                <a:latin typeface="Aptos" panose="020B0004020202020204" pitchFamily="34" charset="0"/>
                <a:cs typeface="Arial" panose="020B0604020202020204" pitchFamily="34" charset="0"/>
              </a:rPr>
              <a:t>-FDM </a:t>
            </a:r>
          </a:p>
        </p:txBody>
      </p:sp>
      <p:sp>
        <p:nvSpPr>
          <p:cNvPr id="6" name="TextBox 5">
            <a:extLst>
              <a:ext uri="{FF2B5EF4-FFF2-40B4-BE49-F238E27FC236}">
                <a16:creationId xmlns:a16="http://schemas.microsoft.com/office/drawing/2014/main" id="{BCBF91D3-6CC7-AA38-0AD1-3AEEF8918D1F}"/>
              </a:ext>
            </a:extLst>
          </p:cNvPr>
          <p:cNvSpPr txBox="1"/>
          <p:nvPr/>
        </p:nvSpPr>
        <p:spPr>
          <a:xfrm>
            <a:off x="805108" y="1033444"/>
            <a:ext cx="10581784" cy="1200329"/>
          </a:xfrm>
          <a:prstGeom prst="rect">
            <a:avLst/>
          </a:prstGeom>
          <a:noFill/>
        </p:spPr>
        <p:txBody>
          <a:bodyPr wrap="square">
            <a:spAutoFit/>
          </a:bodyPr>
          <a:lstStyle/>
          <a:p>
            <a:r>
              <a:rPr lang="en-GB" dirty="0">
                <a:latin typeface="Aptos" panose="020B0004020202020204" pitchFamily="34" charset="0"/>
                <a:cs typeface="Arial" panose="020B0604020202020204" pitchFamily="34" charset="0"/>
              </a:rPr>
              <a:t>In general, forecasts are available for all meteorological and hydrological variables: precipitation, runoff, evapotranspiration, streamflow, …</a:t>
            </a:r>
          </a:p>
          <a:p>
            <a:endParaRPr lang="en-GB" dirty="0">
              <a:latin typeface="Aptos" panose="020B0004020202020204" pitchFamily="34" charset="0"/>
              <a:cs typeface="Arial" panose="020B0604020202020204" pitchFamily="34" charset="0"/>
            </a:endParaRPr>
          </a:p>
          <a:p>
            <a:r>
              <a:rPr lang="en-GB" dirty="0">
                <a:latin typeface="Aptos" panose="020B0004020202020204" pitchFamily="34" charset="0"/>
                <a:cs typeface="Arial" panose="020B0604020202020204" pitchFamily="34" charset="0"/>
              </a:rPr>
              <a:t>But there are also forecasts of specific flood variables and indices:</a:t>
            </a:r>
          </a:p>
        </p:txBody>
      </p:sp>
      <p:graphicFrame>
        <p:nvGraphicFramePr>
          <p:cNvPr id="7" name="Table 6">
            <a:extLst>
              <a:ext uri="{FF2B5EF4-FFF2-40B4-BE49-F238E27FC236}">
                <a16:creationId xmlns:a16="http://schemas.microsoft.com/office/drawing/2014/main" id="{D25E12B5-7ED2-FD88-C282-2E49B304593C}"/>
              </a:ext>
            </a:extLst>
          </p:cNvPr>
          <p:cNvGraphicFramePr>
            <a:graphicFrameLocks noGrp="1"/>
          </p:cNvGraphicFramePr>
          <p:nvPr/>
        </p:nvGraphicFramePr>
        <p:xfrm>
          <a:off x="805108" y="2518713"/>
          <a:ext cx="10581784" cy="3058160"/>
        </p:xfrm>
        <a:graphic>
          <a:graphicData uri="http://schemas.openxmlformats.org/drawingml/2006/table">
            <a:tbl>
              <a:tblPr firstRow="1" bandRow="1">
                <a:tableStyleId>{5C22544A-7EE6-4342-B048-85BDC9FD1C3A}</a:tableStyleId>
              </a:tblPr>
              <a:tblGrid>
                <a:gridCol w="2645446">
                  <a:extLst>
                    <a:ext uri="{9D8B030D-6E8A-4147-A177-3AD203B41FA5}">
                      <a16:colId xmlns:a16="http://schemas.microsoft.com/office/drawing/2014/main" val="309039212"/>
                    </a:ext>
                  </a:extLst>
                </a:gridCol>
                <a:gridCol w="1855964">
                  <a:extLst>
                    <a:ext uri="{9D8B030D-6E8A-4147-A177-3AD203B41FA5}">
                      <a16:colId xmlns:a16="http://schemas.microsoft.com/office/drawing/2014/main" val="3422802779"/>
                    </a:ext>
                  </a:extLst>
                </a:gridCol>
                <a:gridCol w="3434928">
                  <a:extLst>
                    <a:ext uri="{9D8B030D-6E8A-4147-A177-3AD203B41FA5}">
                      <a16:colId xmlns:a16="http://schemas.microsoft.com/office/drawing/2014/main" val="200262510"/>
                    </a:ext>
                  </a:extLst>
                </a:gridCol>
                <a:gridCol w="2645446">
                  <a:extLst>
                    <a:ext uri="{9D8B030D-6E8A-4147-A177-3AD203B41FA5}">
                      <a16:colId xmlns:a16="http://schemas.microsoft.com/office/drawing/2014/main" val="2568315619"/>
                    </a:ext>
                  </a:extLst>
                </a:gridCol>
              </a:tblGrid>
              <a:tr h="370840">
                <a:tc>
                  <a:txBody>
                    <a:bodyPr/>
                    <a:lstStyle/>
                    <a:p>
                      <a:r>
                        <a:rPr lang="en-US" sz="1600" dirty="0">
                          <a:solidFill>
                            <a:schemeClr val="bg1"/>
                          </a:solidFill>
                          <a:latin typeface="Arial" panose="020B0604020202020204" pitchFamily="34" charset="0"/>
                          <a:cs typeface="Arial" panose="020B0604020202020204" pitchFamily="34" charset="0"/>
                        </a:rPr>
                        <a:t>Index</a:t>
                      </a:r>
                    </a:p>
                  </a:txBody>
                  <a:tcPr>
                    <a:solidFill>
                      <a:srgbClr val="0070C0"/>
                    </a:solidFill>
                  </a:tcPr>
                </a:tc>
                <a:tc>
                  <a:txBody>
                    <a:bodyPr/>
                    <a:lstStyle/>
                    <a:p>
                      <a:r>
                        <a:rPr lang="en-US" sz="1600" dirty="0">
                          <a:solidFill>
                            <a:schemeClr val="bg1"/>
                          </a:solidFill>
                          <a:latin typeface="Arial" panose="020B0604020202020204" pitchFamily="34" charset="0"/>
                          <a:cs typeface="Arial" panose="020B0604020202020204" pitchFamily="34" charset="0"/>
                        </a:rPr>
                        <a:t>Data source</a:t>
                      </a:r>
                    </a:p>
                  </a:txBody>
                  <a:tcPr>
                    <a:solidFill>
                      <a:srgbClr val="0070C0"/>
                    </a:solidFill>
                  </a:tcPr>
                </a:tc>
                <a:tc>
                  <a:txBody>
                    <a:bodyPr/>
                    <a:lstStyle/>
                    <a:p>
                      <a:r>
                        <a:rPr lang="en-US" sz="1600" dirty="0">
                          <a:solidFill>
                            <a:schemeClr val="bg1"/>
                          </a:solidFill>
                          <a:latin typeface="Arial" panose="020B0604020202020204" pitchFamily="34" charset="0"/>
                          <a:cs typeface="Arial" panose="020B0604020202020204" pitchFamily="34" charset="0"/>
                        </a:rPr>
                        <a:t>Flood Type</a:t>
                      </a:r>
                    </a:p>
                  </a:txBody>
                  <a:tcPr>
                    <a:solidFill>
                      <a:srgbClr val="0070C0"/>
                    </a:solidFill>
                  </a:tcPr>
                </a:tc>
                <a:tc>
                  <a:txBody>
                    <a:bodyPr/>
                    <a:lstStyle/>
                    <a:p>
                      <a:r>
                        <a:rPr lang="en-US" sz="1600" dirty="0">
                          <a:solidFill>
                            <a:schemeClr val="bg1"/>
                          </a:solidFill>
                          <a:latin typeface="Arial" panose="020B0604020202020204" pitchFamily="34" charset="0"/>
                          <a:cs typeface="Arial" panose="020B0604020202020204" pitchFamily="34" charset="0"/>
                        </a:rPr>
                        <a:t>Attributes</a:t>
                      </a:r>
                    </a:p>
                  </a:txBody>
                  <a:tcPr>
                    <a:solidFill>
                      <a:srgbClr val="0070C0"/>
                    </a:solidFill>
                  </a:tcPr>
                </a:tc>
                <a:extLst>
                  <a:ext uri="{0D108BD9-81ED-4DB2-BD59-A6C34878D82A}">
                    <a16:rowId xmlns:a16="http://schemas.microsoft.com/office/drawing/2014/main" val="3293630795"/>
                  </a:ext>
                </a:extLst>
              </a:tr>
              <a:tr h="370840">
                <a:tc>
                  <a:txBody>
                    <a:bodyPr/>
                    <a:lstStyle/>
                    <a:p>
                      <a:r>
                        <a:rPr lang="en-US" sz="1600" dirty="0">
                          <a:latin typeface="Arial" panose="020B0604020202020204" pitchFamily="34" charset="0"/>
                          <a:cs typeface="Arial" panose="020B0604020202020204" pitchFamily="34" charset="0"/>
                        </a:rPr>
                        <a:t>P percentile</a:t>
                      </a:r>
                    </a:p>
                  </a:txBody>
                  <a:tcPr/>
                </a:tc>
                <a:tc>
                  <a:txBody>
                    <a:bodyPr/>
                    <a:lstStyle/>
                    <a:p>
                      <a:r>
                        <a:rPr lang="en-US" sz="1600" dirty="0">
                          <a:latin typeface="Arial" panose="020B0604020202020204" pitchFamily="34" charset="0"/>
                          <a:cs typeface="Arial" panose="020B0604020202020204" pitchFamily="34" charset="0"/>
                        </a:rPr>
                        <a:t>PGF</a:t>
                      </a:r>
                    </a:p>
                  </a:txBody>
                  <a:tcPr/>
                </a:tc>
                <a:tc>
                  <a:txBody>
                    <a:bodyPr/>
                    <a:lstStyle/>
                    <a:p>
                      <a:r>
                        <a:rPr lang="en-US" sz="1600" dirty="0">
                          <a:latin typeface="Arial" panose="020B0604020202020204" pitchFamily="34" charset="0"/>
                          <a:cs typeface="Arial" panose="020B0604020202020204" pitchFamily="34" charset="0"/>
                        </a:rPr>
                        <a:t>Potential flooding from rainfall - heavy (R95) or extreme (R99)</a:t>
                      </a:r>
                    </a:p>
                  </a:txBody>
                  <a:tcPr/>
                </a:tc>
                <a:tc>
                  <a:txBody>
                    <a:bodyPr/>
                    <a:lstStyle/>
                    <a:p>
                      <a:r>
                        <a:rPr lang="en-US" sz="1600" dirty="0">
                          <a:latin typeface="Arial" panose="020B0604020202020204" pitchFamily="34" charset="0"/>
                          <a:cs typeface="Arial" panose="020B0604020202020204" pitchFamily="34" charset="0"/>
                        </a:rPr>
                        <a:t>5km, daily</a:t>
                      </a:r>
                    </a:p>
                  </a:txBody>
                  <a:tcPr/>
                </a:tc>
                <a:extLst>
                  <a:ext uri="{0D108BD9-81ED-4DB2-BD59-A6C34878D82A}">
                    <a16:rowId xmlns:a16="http://schemas.microsoft.com/office/drawing/2014/main" val="2638587424"/>
                  </a:ext>
                </a:extLst>
              </a:tr>
              <a:tr h="370840">
                <a:tc>
                  <a:txBody>
                    <a:bodyPr/>
                    <a:lstStyle/>
                    <a:p>
                      <a:r>
                        <a:rPr lang="en-US" sz="1600" dirty="0">
                          <a:latin typeface="Arial" panose="020B0604020202020204" pitchFamily="34" charset="0"/>
                          <a:cs typeface="Arial" panose="020B0604020202020204" pitchFamily="34" charset="0"/>
                        </a:rPr>
                        <a:t>SPI</a:t>
                      </a:r>
                    </a:p>
                  </a:txBody>
                  <a:tcPr/>
                </a:tc>
                <a:tc>
                  <a:txBody>
                    <a:bodyPr/>
                    <a:lstStyle/>
                    <a:p>
                      <a:r>
                        <a:rPr lang="en-US" sz="1600" dirty="0">
                          <a:latin typeface="Arial" panose="020B0604020202020204" pitchFamily="34" charset="0"/>
                          <a:cs typeface="Arial" panose="020B0604020202020204" pitchFamily="34" charset="0"/>
                        </a:rPr>
                        <a:t>PGF</a:t>
                      </a:r>
                    </a:p>
                  </a:txBody>
                  <a:tcPr/>
                </a:tc>
                <a:tc>
                  <a:txBody>
                    <a:bodyPr/>
                    <a:lstStyle/>
                    <a:p>
                      <a:r>
                        <a:rPr lang="en-US" sz="1600" dirty="0">
                          <a:latin typeface="Arial" panose="020B0604020202020204" pitchFamily="34" charset="0"/>
                          <a:cs typeface="Arial" panose="020B0604020202020204" pitchFamily="34" charset="0"/>
                        </a:rPr>
                        <a:t>Meteorological – indicates longer-term wet conditions</a:t>
                      </a:r>
                    </a:p>
                  </a:txBody>
                  <a:tcPr/>
                </a:tc>
                <a:tc>
                  <a:txBody>
                    <a:bodyPr/>
                    <a:lstStyle/>
                    <a:p>
                      <a:r>
                        <a:rPr lang="en-US" sz="1600" dirty="0">
                          <a:latin typeface="Arial" panose="020B0604020202020204" pitchFamily="34" charset="0"/>
                          <a:cs typeface="Arial" panose="020B0604020202020204" pitchFamily="34" charset="0"/>
                        </a:rPr>
                        <a:t>5km, daily, SPI-1, -3</a:t>
                      </a:r>
                    </a:p>
                  </a:txBody>
                  <a:tcPr/>
                </a:tc>
                <a:extLst>
                  <a:ext uri="{0D108BD9-81ED-4DB2-BD59-A6C34878D82A}">
                    <a16:rowId xmlns:a16="http://schemas.microsoft.com/office/drawing/2014/main" val="1491593237"/>
                  </a:ext>
                </a:extLst>
              </a:tr>
              <a:tr h="370840">
                <a:tc>
                  <a:txBody>
                    <a:bodyPr/>
                    <a:lstStyle/>
                    <a:p>
                      <a:r>
                        <a:rPr lang="en-US" sz="1600" dirty="0">
                          <a:latin typeface="Arial" panose="020B0604020202020204" pitchFamily="34" charset="0"/>
                          <a:cs typeface="Arial" panose="020B0604020202020204" pitchFamily="34" charset="0"/>
                        </a:rPr>
                        <a:t>SM standardized anomaly</a:t>
                      </a:r>
                    </a:p>
                  </a:txBody>
                  <a:tcPr/>
                </a:tc>
                <a:tc>
                  <a:txBody>
                    <a:bodyPr/>
                    <a:lstStyle/>
                    <a:p>
                      <a:r>
                        <a:rPr lang="en-US" sz="1600" dirty="0">
                          <a:latin typeface="Arial" panose="020B0604020202020204" pitchFamily="34" charset="0"/>
                          <a:cs typeface="Arial" panose="020B0604020202020204" pitchFamily="34" charset="0"/>
                        </a:rPr>
                        <a:t>HB</a:t>
                      </a:r>
                    </a:p>
                  </a:txBody>
                  <a:tcPr/>
                </a:tc>
                <a:tc>
                  <a:txBody>
                    <a:bodyPr/>
                    <a:lstStyle/>
                    <a:p>
                      <a:r>
                        <a:rPr lang="en-US" sz="1600" dirty="0">
                          <a:latin typeface="Arial" panose="020B0604020202020204" pitchFamily="34" charset="0"/>
                          <a:cs typeface="Arial" panose="020B0604020202020204" pitchFamily="34" charset="0"/>
                        </a:rPr>
                        <a:t>Agricultural – indicates wet soils and potential water logging</a:t>
                      </a:r>
                    </a:p>
                  </a:txBody>
                  <a:tcPr/>
                </a:tc>
                <a:tc>
                  <a:txBody>
                    <a:bodyPr/>
                    <a:lstStyle/>
                    <a:p>
                      <a:r>
                        <a:rPr lang="en-US" sz="1600" dirty="0">
                          <a:latin typeface="Arial" panose="020B0604020202020204" pitchFamily="34" charset="0"/>
                          <a:cs typeface="Arial" panose="020B0604020202020204" pitchFamily="34" charset="0"/>
                        </a:rPr>
                        <a:t>30m, daily</a:t>
                      </a:r>
                    </a:p>
                  </a:txBody>
                  <a:tcPr/>
                </a:tc>
                <a:extLst>
                  <a:ext uri="{0D108BD9-81ED-4DB2-BD59-A6C34878D82A}">
                    <a16:rowId xmlns:a16="http://schemas.microsoft.com/office/drawing/2014/main" val="416906037"/>
                  </a:ext>
                </a:extLst>
              </a:tr>
              <a:tr h="370840">
                <a:tc>
                  <a:txBody>
                    <a:bodyPr/>
                    <a:lstStyle/>
                    <a:p>
                      <a:r>
                        <a:rPr lang="en-US" sz="1600" dirty="0">
                          <a:latin typeface="Arial" panose="020B0604020202020204" pitchFamily="34" charset="0"/>
                          <a:cs typeface="Arial" panose="020B0604020202020204" pitchFamily="34" charset="0"/>
                        </a:rPr>
                        <a:t>Q percentile</a:t>
                      </a:r>
                    </a:p>
                  </a:txBody>
                  <a:tcPr/>
                </a:tc>
                <a:tc>
                  <a:txBody>
                    <a:bodyPr/>
                    <a:lstStyle/>
                    <a:p>
                      <a:r>
                        <a:rPr lang="en-US" sz="1600" dirty="0">
                          <a:latin typeface="Arial" panose="020B0604020202020204" pitchFamily="34" charset="0"/>
                          <a:cs typeface="Arial" panose="020B0604020202020204" pitchFamily="34" charset="0"/>
                        </a:rPr>
                        <a:t>HB+RAPID</a:t>
                      </a:r>
                    </a:p>
                  </a:txBody>
                  <a:tcPr/>
                </a:tc>
                <a:tc>
                  <a:txBody>
                    <a:bodyPr/>
                    <a:lstStyle/>
                    <a:p>
                      <a:r>
                        <a:rPr lang="en-US" sz="1600" dirty="0">
                          <a:latin typeface="Arial" panose="020B0604020202020204" pitchFamily="34" charset="0"/>
                          <a:cs typeface="Arial" panose="020B0604020202020204" pitchFamily="34" charset="0"/>
                        </a:rPr>
                        <a:t>Hydrological – indicates flood flows above Q95 or Q99</a:t>
                      </a:r>
                    </a:p>
                  </a:txBody>
                  <a:tcPr/>
                </a:tc>
                <a:tc>
                  <a:txBody>
                    <a:bodyPr/>
                    <a:lstStyle/>
                    <a:p>
                      <a:r>
                        <a:rPr lang="en-US" sz="1600" dirty="0">
                          <a:latin typeface="Arial" panose="020B0604020202020204" pitchFamily="34" charset="0"/>
                          <a:cs typeface="Arial" panose="020B0604020202020204" pitchFamily="34" charset="0"/>
                        </a:rPr>
                        <a:t>Reach, daily</a:t>
                      </a:r>
                    </a:p>
                  </a:txBody>
                  <a:tcPr/>
                </a:tc>
                <a:extLst>
                  <a:ext uri="{0D108BD9-81ED-4DB2-BD59-A6C34878D82A}">
                    <a16:rowId xmlns:a16="http://schemas.microsoft.com/office/drawing/2014/main" val="3367364949"/>
                  </a:ext>
                </a:extLst>
              </a:tr>
              <a:tr h="370840">
                <a:tc>
                  <a:txBody>
                    <a:bodyPr/>
                    <a:lstStyle/>
                    <a:p>
                      <a:r>
                        <a:rPr lang="en-US" sz="1600" dirty="0">
                          <a:latin typeface="Arial" panose="020B0604020202020204" pitchFamily="34" charset="0"/>
                          <a:cs typeface="Arial" panose="020B0604020202020204" pitchFamily="34" charset="0"/>
                        </a:rPr>
                        <a:t>Inundation</a:t>
                      </a:r>
                    </a:p>
                  </a:txBody>
                  <a:tcPr/>
                </a:tc>
                <a:tc>
                  <a:txBody>
                    <a:bodyPr/>
                    <a:lstStyle/>
                    <a:p>
                      <a:r>
                        <a:rPr lang="en-US" sz="1600" dirty="0">
                          <a:latin typeface="Arial" panose="020B0604020202020204" pitchFamily="34" charset="0"/>
                          <a:cs typeface="Arial" panose="020B0604020202020204" pitchFamily="34" charset="0"/>
                        </a:rPr>
                        <a:t>ML</a:t>
                      </a:r>
                    </a:p>
                  </a:txBody>
                  <a:tcPr/>
                </a:tc>
                <a:tc>
                  <a:txBody>
                    <a:bodyPr/>
                    <a:lstStyle/>
                    <a:p>
                      <a:r>
                        <a:rPr lang="en-US" sz="1600" dirty="0">
                          <a:latin typeface="Arial" panose="020B0604020202020204" pitchFamily="34" charset="0"/>
                          <a:cs typeface="Arial" panose="020B0604020202020204" pitchFamily="34" charset="0"/>
                        </a:rPr>
                        <a:t>Surface flooding</a:t>
                      </a:r>
                    </a:p>
                  </a:txBody>
                  <a:tcPr/>
                </a:tc>
                <a:tc>
                  <a:txBody>
                    <a:bodyPr/>
                    <a:lstStyle/>
                    <a:p>
                      <a:r>
                        <a:rPr lang="en-US" sz="1600" dirty="0">
                          <a:latin typeface="Arial" panose="020B0604020202020204" pitchFamily="34" charset="0"/>
                          <a:cs typeface="Arial" panose="020B0604020202020204" pitchFamily="34" charset="0"/>
                        </a:rPr>
                        <a:t>10-30m, daily</a:t>
                      </a:r>
                    </a:p>
                  </a:txBody>
                  <a:tcPr/>
                </a:tc>
                <a:extLst>
                  <a:ext uri="{0D108BD9-81ED-4DB2-BD59-A6C34878D82A}">
                    <a16:rowId xmlns:a16="http://schemas.microsoft.com/office/drawing/2014/main" val="3757093368"/>
                  </a:ext>
                </a:extLst>
              </a:tr>
            </a:tbl>
          </a:graphicData>
        </a:graphic>
      </p:graphicFrame>
    </p:spTree>
    <p:extLst>
      <p:ext uri="{BB962C8B-B14F-4D97-AF65-F5344CB8AC3E}">
        <p14:creationId xmlns:p14="http://schemas.microsoft.com/office/powerpoint/2010/main" val="4046694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Title">
            <a:extLst>
              <a:ext uri="{FF2B5EF4-FFF2-40B4-BE49-F238E27FC236}">
                <a16:creationId xmlns:a16="http://schemas.microsoft.com/office/drawing/2014/main" id="{24AE1524-2BAB-A8AD-10F0-FE458F910A1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7239" y="1484174"/>
            <a:ext cx="3291429" cy="720000"/>
          </a:xfrm>
          <a:prstGeom prst="rect">
            <a:avLst/>
          </a:prstGeom>
          <a:solidFill>
            <a:schemeClr val="bg1"/>
          </a:solidFill>
        </p:spPr>
      </p:pic>
      <p:pic>
        <p:nvPicPr>
          <p:cNvPr id="4" name="Picture 4" descr="ImageTitle">
            <a:extLst>
              <a:ext uri="{FF2B5EF4-FFF2-40B4-BE49-F238E27FC236}">
                <a16:creationId xmlns:a16="http://schemas.microsoft.com/office/drawing/2014/main" id="{CB48FFAC-E87E-5EF6-8C06-7CBD1540A0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239" y="3760723"/>
            <a:ext cx="2782390" cy="8977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F0AA70-A925-5DAD-2212-693925BBA228}"/>
              </a:ext>
            </a:extLst>
          </p:cNvPr>
          <p:cNvSpPr txBox="1"/>
          <p:nvPr/>
        </p:nvSpPr>
        <p:spPr>
          <a:xfrm>
            <a:off x="688621" y="342879"/>
            <a:ext cx="9900355" cy="584775"/>
          </a:xfrm>
          <a:prstGeom prst="rect">
            <a:avLst/>
          </a:prstGeom>
          <a:noFill/>
        </p:spPr>
        <p:txBody>
          <a:bodyPr wrap="square">
            <a:spAutoFit/>
          </a:bodyPr>
          <a:lstStyle/>
          <a:p>
            <a:r>
              <a:rPr lang="en-GB" sz="3200" b="1" kern="0" dirty="0">
                <a:effectLst/>
                <a:ea typeface="Times New Roman" panose="02020603050405020304" pitchFamily="18" charset="0"/>
              </a:rPr>
              <a:t>Introductions</a:t>
            </a:r>
            <a:endParaRPr lang="en-US" sz="3200" b="1" dirty="0"/>
          </a:p>
        </p:txBody>
      </p:sp>
      <p:sp>
        <p:nvSpPr>
          <p:cNvPr id="12" name="TextBox 11">
            <a:extLst>
              <a:ext uri="{FF2B5EF4-FFF2-40B4-BE49-F238E27FC236}">
                <a16:creationId xmlns:a16="http://schemas.microsoft.com/office/drawing/2014/main" id="{04B3B182-7FA0-4BE4-5766-B77FA1B6A242}"/>
              </a:ext>
            </a:extLst>
          </p:cNvPr>
          <p:cNvSpPr txBox="1"/>
          <p:nvPr/>
        </p:nvSpPr>
        <p:spPr>
          <a:xfrm>
            <a:off x="3977228" y="1279112"/>
            <a:ext cx="7999000" cy="4524315"/>
          </a:xfrm>
          <a:prstGeom prst="rect">
            <a:avLst/>
          </a:prstGeom>
          <a:noFill/>
        </p:spPr>
        <p:txBody>
          <a:bodyPr wrap="square">
            <a:spAutoFit/>
          </a:bodyPr>
          <a:lstStyle/>
          <a:p>
            <a:pPr marL="457200" marR="0" algn="l">
              <a:spcBef>
                <a:spcPts val="0"/>
              </a:spcBef>
              <a:spcAft>
                <a:spcPts val="0"/>
              </a:spcAft>
            </a:pPr>
            <a:r>
              <a:rPr lang="en-GB" sz="1800" b="1" i="0" u="none" strike="noStrike" dirty="0">
                <a:effectLst/>
              </a:rPr>
              <a:t>Zimbabwe</a:t>
            </a:r>
          </a:p>
          <a:p>
            <a:pPr marL="800100" marR="0" indent="-342900" algn="l">
              <a:spcBef>
                <a:spcPts val="0"/>
              </a:spcBef>
              <a:spcAft>
                <a:spcPts val="0"/>
              </a:spcAft>
              <a:buFont typeface="+mj-lt"/>
              <a:buAutoNum type="arabicPeriod"/>
            </a:pPr>
            <a:r>
              <a:rPr lang="en-GB" sz="1800" b="0" i="0" u="none" strike="noStrike" dirty="0">
                <a:effectLst/>
              </a:rPr>
              <a:t>The Zimbabwe Meteorological Services Department ( ZMSD)</a:t>
            </a:r>
          </a:p>
          <a:p>
            <a:pPr marL="800100" marR="0" indent="-342900" algn="l">
              <a:spcBef>
                <a:spcPts val="0"/>
              </a:spcBef>
              <a:spcAft>
                <a:spcPts val="0"/>
              </a:spcAft>
              <a:buFont typeface="+mj-lt"/>
              <a:buAutoNum type="arabicPeriod"/>
            </a:pPr>
            <a:r>
              <a:rPr lang="en-GB" sz="1800" b="0" i="0" u="none" strike="noStrike" dirty="0">
                <a:effectLst/>
              </a:rPr>
              <a:t>The Department of Civil Protection( DCP)</a:t>
            </a:r>
          </a:p>
          <a:p>
            <a:pPr marL="800100" marR="0" indent="-342900" algn="l">
              <a:spcBef>
                <a:spcPts val="0"/>
              </a:spcBef>
              <a:spcAft>
                <a:spcPts val="0"/>
              </a:spcAft>
              <a:buFont typeface="+mj-lt"/>
              <a:buAutoNum type="arabicPeriod"/>
            </a:pPr>
            <a:r>
              <a:rPr lang="en-GB" sz="1800" b="0" i="0" u="none" strike="noStrike" dirty="0">
                <a:effectLst/>
              </a:rPr>
              <a:t>The Zimbabwe National Water Authority(ZINWA)</a:t>
            </a:r>
          </a:p>
          <a:p>
            <a:pPr marL="457200" marR="0" algn="l">
              <a:spcBef>
                <a:spcPts val="0"/>
              </a:spcBef>
              <a:spcAft>
                <a:spcPts val="0"/>
              </a:spcAft>
            </a:pPr>
            <a:endParaRPr lang="en-GB" sz="1800" b="0" i="0" u="none" strike="noStrike" dirty="0">
              <a:effectLst/>
            </a:endParaRPr>
          </a:p>
          <a:p>
            <a:pPr marL="457200" marR="0" algn="l">
              <a:spcBef>
                <a:spcPts val="0"/>
              </a:spcBef>
              <a:spcAft>
                <a:spcPts val="0"/>
              </a:spcAft>
            </a:pPr>
            <a:r>
              <a:rPr lang="en-GB" sz="1800" b="1" i="0" u="none" strike="noStrike" dirty="0">
                <a:effectLst/>
              </a:rPr>
              <a:t>Mozambique</a:t>
            </a:r>
          </a:p>
          <a:p>
            <a:pPr marL="800100" marR="0" indent="-342900" algn="l">
              <a:spcBef>
                <a:spcPts val="0"/>
              </a:spcBef>
              <a:spcAft>
                <a:spcPts val="0"/>
              </a:spcAft>
              <a:buFont typeface="+mj-lt"/>
              <a:buAutoNum type="arabicPeriod"/>
            </a:pPr>
            <a:r>
              <a:rPr lang="en-GB" sz="1800" b="0" i="0" u="none" strike="noStrike" dirty="0">
                <a:effectLst/>
              </a:rPr>
              <a:t>INAM: Instituto Nacional de </a:t>
            </a:r>
            <a:r>
              <a:rPr lang="en-GB" sz="1800" b="0" i="0" u="none" strike="noStrike" dirty="0" err="1">
                <a:effectLst/>
              </a:rPr>
              <a:t>Meteorologia</a:t>
            </a:r>
            <a:r>
              <a:rPr lang="en-GB" sz="1800" b="0" i="0" u="none" strike="noStrike" dirty="0">
                <a:effectLst/>
              </a:rPr>
              <a:t> (Mozambique National Institute of Meteorology) ; INAM </a:t>
            </a:r>
            <a:r>
              <a:rPr lang="en-GB" sz="1800" b="0" i="0" u="none" strike="noStrike" dirty="0" err="1">
                <a:effectLst/>
              </a:rPr>
              <a:t>Sofala</a:t>
            </a:r>
            <a:r>
              <a:rPr lang="en-GB" sz="1800" b="0" i="0" u="none" strike="noStrike" dirty="0">
                <a:effectLst/>
              </a:rPr>
              <a:t>, INAM </a:t>
            </a:r>
            <a:r>
              <a:rPr lang="en-GB" sz="1800" b="0" i="0" u="none" strike="noStrike" dirty="0" err="1">
                <a:effectLst/>
              </a:rPr>
              <a:t>Manica</a:t>
            </a:r>
            <a:r>
              <a:rPr lang="en-GB" sz="1800" b="0" i="0" u="none" strike="noStrike" dirty="0">
                <a:effectLst/>
              </a:rPr>
              <a:t>, INAM Inhambane</a:t>
            </a:r>
          </a:p>
          <a:p>
            <a:pPr marL="800100" marR="0" indent="-342900" algn="l">
              <a:spcBef>
                <a:spcPts val="0"/>
              </a:spcBef>
              <a:spcAft>
                <a:spcPts val="0"/>
              </a:spcAft>
              <a:buFont typeface="+mj-lt"/>
              <a:buAutoNum type="arabicPeriod"/>
            </a:pPr>
            <a:r>
              <a:rPr lang="en-GB" sz="1800" b="0" i="0" u="none" strike="noStrike" dirty="0">
                <a:effectLst/>
              </a:rPr>
              <a:t>INGD: Instituto Nacional de </a:t>
            </a:r>
            <a:r>
              <a:rPr lang="en-GB" sz="1800" b="0" i="0" u="none" strike="noStrike" dirty="0" err="1">
                <a:effectLst/>
              </a:rPr>
              <a:t>Gestão</a:t>
            </a:r>
            <a:r>
              <a:rPr lang="en-GB" sz="1800" b="0" i="0" u="none" strike="noStrike" dirty="0">
                <a:effectLst/>
              </a:rPr>
              <a:t> e </a:t>
            </a:r>
            <a:r>
              <a:rPr lang="en-GB" sz="1800" b="0" i="0" u="none" strike="noStrike" dirty="0" err="1">
                <a:effectLst/>
              </a:rPr>
              <a:t>Redução</a:t>
            </a:r>
            <a:r>
              <a:rPr lang="en-GB" sz="1800" b="0" i="0" u="none" strike="noStrike" dirty="0">
                <a:effectLst/>
              </a:rPr>
              <a:t> do </a:t>
            </a:r>
            <a:r>
              <a:rPr lang="en-GB" sz="1800" b="0" i="0" u="none" strike="noStrike" dirty="0" err="1">
                <a:effectLst/>
              </a:rPr>
              <a:t>Risco</a:t>
            </a:r>
            <a:r>
              <a:rPr lang="en-GB" sz="1800" b="0" i="0" u="none" strike="noStrike" dirty="0">
                <a:effectLst/>
              </a:rPr>
              <a:t> de </a:t>
            </a:r>
            <a:r>
              <a:rPr lang="en-GB" sz="1800" b="0" i="0" u="none" strike="noStrike" dirty="0" err="1">
                <a:effectLst/>
              </a:rPr>
              <a:t>Desastres</a:t>
            </a:r>
            <a:r>
              <a:rPr lang="en-GB" sz="1800" b="0" i="0" u="none" strike="noStrike" dirty="0">
                <a:effectLst/>
              </a:rPr>
              <a:t> (National Institute for Disaster Risk Management and Reduction)</a:t>
            </a:r>
          </a:p>
          <a:p>
            <a:pPr marL="800100" marR="0" indent="-342900" algn="l">
              <a:spcBef>
                <a:spcPts val="0"/>
              </a:spcBef>
              <a:spcAft>
                <a:spcPts val="0"/>
              </a:spcAft>
              <a:buFont typeface="+mj-lt"/>
              <a:buAutoNum type="arabicPeriod"/>
            </a:pPr>
            <a:r>
              <a:rPr lang="en-GB" sz="1800" b="0" i="0" u="none" strike="noStrike" dirty="0">
                <a:effectLst/>
              </a:rPr>
              <a:t>ARA Centro (Water Administration Institute for the Central Region of Mozambique), </a:t>
            </a:r>
            <a:r>
              <a:rPr lang="en-GB" sz="1800" b="0" i="0" u="none" strike="noStrike" dirty="0" err="1">
                <a:effectLst/>
              </a:rPr>
              <a:t>Buzi</a:t>
            </a:r>
            <a:endParaRPr lang="en-GB" sz="1800" b="0" i="0" u="none" strike="noStrike" dirty="0">
              <a:effectLst/>
            </a:endParaRPr>
          </a:p>
          <a:p>
            <a:pPr marL="800100" marR="0" indent="-342900" algn="l">
              <a:spcBef>
                <a:spcPts val="0"/>
              </a:spcBef>
              <a:spcAft>
                <a:spcPts val="0"/>
              </a:spcAft>
              <a:buFont typeface="+mj-lt"/>
              <a:buAutoNum type="arabicPeriod"/>
            </a:pPr>
            <a:r>
              <a:rPr lang="en-GB" sz="1800" b="0" i="0" u="none" strike="noStrike" dirty="0">
                <a:effectLst/>
              </a:rPr>
              <a:t>ARA Centro, </a:t>
            </a:r>
            <a:r>
              <a:rPr lang="en-GB" sz="1800" b="0" i="0" u="none" strike="noStrike" dirty="0" err="1">
                <a:effectLst/>
              </a:rPr>
              <a:t>Pungue</a:t>
            </a:r>
            <a:endParaRPr lang="en-GB" sz="1800" b="0" i="0" u="none" strike="noStrike" dirty="0">
              <a:effectLst/>
            </a:endParaRPr>
          </a:p>
          <a:p>
            <a:pPr marL="800100" marR="0" indent="-342900" algn="l">
              <a:spcBef>
                <a:spcPts val="0"/>
              </a:spcBef>
              <a:spcAft>
                <a:spcPts val="0"/>
              </a:spcAft>
              <a:buFont typeface="+mj-lt"/>
              <a:buAutoNum type="arabicPeriod"/>
            </a:pPr>
            <a:r>
              <a:rPr lang="en-GB" sz="1800" b="0" i="0" u="none" strike="noStrike" dirty="0">
                <a:effectLst/>
              </a:rPr>
              <a:t>ARA-Sul (Water Administration Institute for the Southern Region of Mozambique) </a:t>
            </a:r>
          </a:p>
          <a:p>
            <a:pPr marL="800100" marR="0" indent="-342900" algn="l">
              <a:spcBef>
                <a:spcPts val="0"/>
              </a:spcBef>
              <a:spcAft>
                <a:spcPts val="0"/>
              </a:spcAft>
              <a:buFont typeface="+mj-lt"/>
              <a:buAutoNum type="arabicPeriod"/>
            </a:pPr>
            <a:r>
              <a:rPr lang="en-GB" sz="1800" b="0" i="0" u="none" strike="noStrike" dirty="0">
                <a:effectLst/>
              </a:rPr>
              <a:t>ICS: Instituto De </a:t>
            </a:r>
            <a:r>
              <a:rPr lang="en-GB" sz="1800" b="0" i="0" u="none" strike="noStrike" dirty="0" err="1">
                <a:effectLst/>
              </a:rPr>
              <a:t>Comunicacao</a:t>
            </a:r>
            <a:r>
              <a:rPr lang="en-GB" sz="1800" b="0" i="0" u="none" strike="noStrike" dirty="0">
                <a:effectLst/>
              </a:rPr>
              <a:t> Social</a:t>
            </a:r>
          </a:p>
        </p:txBody>
      </p:sp>
      <p:pic>
        <p:nvPicPr>
          <p:cNvPr id="2" name="Picture 4" descr="File:University of Montana logo (2013 ...">
            <a:extLst>
              <a:ext uri="{FF2B5EF4-FFF2-40B4-BE49-F238E27FC236}">
                <a16:creationId xmlns:a16="http://schemas.microsoft.com/office/drawing/2014/main" id="{25A04B25-9894-0E56-AE18-30EFA9BA5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21" y="2606376"/>
            <a:ext cx="2999015" cy="7464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white logo&#10;&#10;Description automatically generated">
            <a:extLst>
              <a:ext uri="{FF2B5EF4-FFF2-40B4-BE49-F238E27FC236}">
                <a16:creationId xmlns:a16="http://schemas.microsoft.com/office/drawing/2014/main" id="{A467AA1F-F5F1-0970-070B-F35BE3E8D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39" y="5022736"/>
            <a:ext cx="3241006" cy="682717"/>
          </a:xfrm>
          <a:prstGeom prst="rect">
            <a:avLst/>
          </a:prstGeom>
        </p:spPr>
      </p:pic>
    </p:spTree>
    <p:extLst>
      <p:ext uri="{BB962C8B-B14F-4D97-AF65-F5344CB8AC3E}">
        <p14:creationId xmlns:p14="http://schemas.microsoft.com/office/powerpoint/2010/main" val="3894653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tp://www.nature.com.ezproxy.princeton.edu/nclimate/journal/v3/n4/images/nclimate1744-f2.jpg"/>
          <p:cNvSpPr>
            <a:spLocks noChangeAspect="1" noChangeArrowheads="1"/>
          </p:cNvSpPr>
          <p:nvPr/>
        </p:nvSpPr>
        <p:spPr bwMode="auto">
          <a:xfrm>
            <a:off x="1524000" y="3"/>
            <a:ext cx="7562850" cy="7267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ptos" panose="020B0004020202020204" pitchFamily="34" charset="0"/>
            </a:endParaRPr>
          </a:p>
        </p:txBody>
      </p:sp>
      <p:sp>
        <p:nvSpPr>
          <p:cNvPr id="2" name="TextBox 1"/>
          <p:cNvSpPr txBox="1"/>
          <p:nvPr/>
        </p:nvSpPr>
        <p:spPr>
          <a:xfrm>
            <a:off x="4005788" y="103665"/>
            <a:ext cx="4241482" cy="584775"/>
          </a:xfrm>
          <a:prstGeom prst="rect">
            <a:avLst/>
          </a:prstGeom>
          <a:noFill/>
        </p:spPr>
        <p:txBody>
          <a:bodyPr wrap="none" rtlCol="0">
            <a:spAutoFit/>
          </a:bodyPr>
          <a:lstStyle/>
          <a:p>
            <a:r>
              <a:rPr lang="en-US" sz="3200" b="1" dirty="0">
                <a:latin typeface="Aptos" panose="020B0004020202020204" pitchFamily="34" charset="0"/>
                <a:ea typeface="Arial" charset="0"/>
                <a:cs typeface="Arial" charset="0"/>
              </a:rPr>
              <a:t>Source of Uncertainty</a:t>
            </a:r>
          </a:p>
        </p:txBody>
      </p:sp>
      <p:sp>
        <p:nvSpPr>
          <p:cNvPr id="3" name="TextBox 2"/>
          <p:cNvSpPr txBox="1"/>
          <p:nvPr/>
        </p:nvSpPr>
        <p:spPr>
          <a:xfrm>
            <a:off x="885825" y="779675"/>
            <a:ext cx="10301288" cy="4847481"/>
          </a:xfrm>
          <a:prstGeom prst="rect">
            <a:avLst/>
          </a:prstGeom>
          <a:noFill/>
        </p:spPr>
        <p:txBody>
          <a:bodyPr wrap="square" rtlCol="0">
            <a:spAutoFit/>
          </a:bodyPr>
          <a:lstStyle/>
          <a:p>
            <a:pPr marL="285750" indent="-285750">
              <a:spcAft>
                <a:spcPts val="600"/>
              </a:spcAft>
              <a:buFont typeface="Arial" charset="0"/>
              <a:buChar char="•"/>
            </a:pPr>
            <a:endParaRPr lang="en-US" sz="2400" dirty="0">
              <a:solidFill>
                <a:srgbClr val="000000"/>
              </a:solidFill>
              <a:latin typeface="Aptos" panose="020B0004020202020204" pitchFamily="34" charset="0"/>
              <a:ea typeface="Arial" charset="0"/>
              <a:cs typeface="Arial" charset="0"/>
            </a:endParaRPr>
          </a:p>
          <a:p>
            <a:pPr lvl="0">
              <a:spcAft>
                <a:spcPts val="600"/>
              </a:spcAft>
            </a:pPr>
            <a:r>
              <a:rPr lang="en-US" sz="2400" dirty="0">
                <a:latin typeface="Aptos" panose="020B0004020202020204" pitchFamily="34" charset="0"/>
                <a:ea typeface="Arial" charset="0"/>
                <a:cs typeface="Arial" charset="0"/>
              </a:rPr>
              <a:t>Uncertainties derive from </a:t>
            </a:r>
            <a:r>
              <a:rPr lang="en-US" sz="2400" dirty="0">
                <a:solidFill>
                  <a:srgbClr val="FF0000"/>
                </a:solidFill>
                <a:latin typeface="Aptos" panose="020B0004020202020204" pitchFamily="34" charset="0"/>
                <a:ea typeface="Arial" charset="0"/>
                <a:cs typeface="Arial" charset="0"/>
              </a:rPr>
              <a:t>model uncertainty </a:t>
            </a:r>
            <a:r>
              <a:rPr lang="en-US" sz="2400" dirty="0">
                <a:latin typeface="Aptos" panose="020B0004020202020204" pitchFamily="34" charset="0"/>
                <a:ea typeface="Arial" charset="0"/>
                <a:cs typeface="Arial" charset="0"/>
              </a:rPr>
              <a:t>and </a:t>
            </a:r>
            <a:r>
              <a:rPr lang="en-US" sz="2400" dirty="0">
                <a:solidFill>
                  <a:srgbClr val="FF0000"/>
                </a:solidFill>
                <a:latin typeface="Aptos" panose="020B0004020202020204" pitchFamily="34" charset="0"/>
                <a:ea typeface="Arial" charset="0"/>
                <a:cs typeface="Arial" charset="0"/>
              </a:rPr>
              <a:t>data uncertainty </a:t>
            </a:r>
            <a:r>
              <a:rPr lang="en-US" sz="2400" dirty="0">
                <a:latin typeface="Aptos" panose="020B0004020202020204" pitchFamily="34" charset="0"/>
                <a:ea typeface="Arial" charset="0"/>
                <a:cs typeface="Arial" charset="0"/>
              </a:rPr>
              <a:t>(initial conditions)</a:t>
            </a:r>
          </a:p>
          <a:p>
            <a:pPr lvl="0">
              <a:spcAft>
                <a:spcPts val="600"/>
              </a:spcAft>
            </a:pPr>
            <a:endParaRPr lang="en-US" sz="2400" u="sng" dirty="0">
              <a:latin typeface="Aptos" panose="020B0004020202020204" pitchFamily="34" charset="0"/>
              <a:ea typeface="Arial" charset="0"/>
              <a:cs typeface="Arial" charset="0"/>
            </a:endParaRPr>
          </a:p>
          <a:p>
            <a:pPr marL="342900" indent="-342900">
              <a:spcAft>
                <a:spcPts val="600"/>
              </a:spcAft>
              <a:buFont typeface="Arial" panose="020B0604020202020204" pitchFamily="34" charset="0"/>
              <a:buChar char="•"/>
            </a:pPr>
            <a:r>
              <a:rPr lang="en-US" sz="2400" dirty="0">
                <a:latin typeface="Aptos" panose="020B0004020202020204" pitchFamily="34" charset="0"/>
                <a:ea typeface="Arial" charset="0"/>
                <a:cs typeface="Arial" charset="0"/>
              </a:rPr>
              <a:t>Uncertainties in the climate forecasts:</a:t>
            </a:r>
          </a:p>
          <a:p>
            <a:pPr marL="800100" lvl="1" indent="-342900">
              <a:spcAft>
                <a:spcPts val="600"/>
              </a:spcAft>
              <a:buFont typeface="Arial" panose="020B0604020202020204" pitchFamily="34" charset="0"/>
              <a:buChar char="•"/>
            </a:pPr>
            <a:r>
              <a:rPr lang="en-US" sz="2400" dirty="0">
                <a:latin typeface="Aptos" panose="020B0004020202020204" pitchFamily="34" charset="0"/>
                <a:ea typeface="Arial" charset="0"/>
                <a:cs typeface="Arial" charset="0"/>
              </a:rPr>
              <a:t>Climate model structure and parametrizations</a:t>
            </a:r>
          </a:p>
          <a:p>
            <a:pPr marL="800100" lvl="1" indent="-342900">
              <a:spcAft>
                <a:spcPts val="600"/>
              </a:spcAft>
              <a:buFont typeface="Arial" panose="020B0604020202020204" pitchFamily="34" charset="0"/>
              <a:buChar char="•"/>
            </a:pPr>
            <a:r>
              <a:rPr lang="en-US" sz="2400" dirty="0">
                <a:latin typeface="Aptos" panose="020B0004020202020204" pitchFamily="34" charset="0"/>
                <a:ea typeface="Arial" charset="0"/>
                <a:cs typeface="Arial" charset="0"/>
              </a:rPr>
              <a:t>Initial conditions of the climate forecast (state of the atmosphere)</a:t>
            </a:r>
          </a:p>
          <a:p>
            <a:pPr marL="800100" lvl="1" indent="-342900">
              <a:spcAft>
                <a:spcPts val="600"/>
              </a:spcAft>
              <a:buFont typeface="Arial" panose="020B0604020202020204" pitchFamily="34" charset="0"/>
              <a:buChar char="•"/>
            </a:pPr>
            <a:endParaRPr lang="en-US" sz="2400" dirty="0">
              <a:latin typeface="Aptos" panose="020B0004020202020204" pitchFamily="34" charset="0"/>
              <a:ea typeface="Arial" charset="0"/>
              <a:cs typeface="Arial" charset="0"/>
            </a:endParaRPr>
          </a:p>
          <a:p>
            <a:pPr marL="342900" lvl="0" indent="-342900">
              <a:spcAft>
                <a:spcPts val="600"/>
              </a:spcAft>
              <a:buFont typeface="Arial" panose="020B0604020202020204" pitchFamily="34" charset="0"/>
              <a:buChar char="•"/>
            </a:pPr>
            <a:r>
              <a:rPr lang="en-US" sz="2400" dirty="0">
                <a:latin typeface="Aptos" panose="020B0004020202020204" pitchFamily="34" charset="0"/>
                <a:ea typeface="Arial" charset="0"/>
                <a:cs typeface="Arial" charset="0"/>
              </a:rPr>
              <a:t>Uncertainties in the hydrological forecast:</a:t>
            </a:r>
          </a:p>
          <a:p>
            <a:pPr marL="800100" lvl="1" indent="-342900">
              <a:spcAft>
                <a:spcPts val="600"/>
              </a:spcAft>
              <a:buFont typeface="Arial" panose="020B0604020202020204" pitchFamily="34" charset="0"/>
              <a:buChar char="•"/>
            </a:pPr>
            <a:r>
              <a:rPr lang="en-US" sz="2400" dirty="0">
                <a:latin typeface="Aptos" panose="020B0004020202020204" pitchFamily="34" charset="0"/>
                <a:ea typeface="Arial" charset="0"/>
                <a:cs typeface="Arial" charset="0"/>
              </a:rPr>
              <a:t>Hydrological model structure and parametrizations</a:t>
            </a:r>
          </a:p>
          <a:p>
            <a:pPr marL="800100" lvl="1" indent="-342900">
              <a:spcAft>
                <a:spcPts val="600"/>
              </a:spcAft>
              <a:buFont typeface="Arial" panose="020B0604020202020204" pitchFamily="34" charset="0"/>
              <a:buChar char="•"/>
            </a:pPr>
            <a:r>
              <a:rPr lang="en-US" sz="2400" dirty="0">
                <a:latin typeface="Aptos" panose="020B0004020202020204" pitchFamily="34" charset="0"/>
                <a:ea typeface="Arial" charset="0"/>
                <a:cs typeface="Arial" charset="0"/>
              </a:rPr>
              <a:t>Initial conditions of the hydrological forecast (state of the land surface)</a:t>
            </a:r>
          </a:p>
        </p:txBody>
      </p:sp>
    </p:spTree>
    <p:extLst>
      <p:ext uri="{BB962C8B-B14F-4D97-AF65-F5344CB8AC3E}">
        <p14:creationId xmlns:p14="http://schemas.microsoft.com/office/powerpoint/2010/main" val="38552660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EFFF8B-17A0-1D42-A6B4-05AB7F4A4EAA}"/>
              </a:ext>
            </a:extLst>
          </p:cNvPr>
          <p:cNvSpPr txBox="1"/>
          <p:nvPr/>
        </p:nvSpPr>
        <p:spPr>
          <a:xfrm>
            <a:off x="1213945" y="103665"/>
            <a:ext cx="9454055" cy="1077218"/>
          </a:xfrm>
          <a:prstGeom prst="rect">
            <a:avLst/>
          </a:prstGeom>
          <a:noFill/>
        </p:spPr>
        <p:txBody>
          <a:bodyPr wrap="square" rtlCol="0">
            <a:spAutoFit/>
          </a:bodyPr>
          <a:lstStyle/>
          <a:p>
            <a:pPr algn="ctr"/>
            <a:r>
              <a:rPr lang="en-US" sz="3200" b="1" dirty="0">
                <a:latin typeface="Aptos" panose="020B0004020202020204" pitchFamily="34" charset="0"/>
                <a:ea typeface="Arial" charset="0"/>
                <a:cs typeface="Arial" charset="0"/>
              </a:rPr>
              <a:t>Comparing uncertainty in initial conditions and in model structure</a:t>
            </a:r>
          </a:p>
        </p:txBody>
      </p:sp>
      <p:pic>
        <p:nvPicPr>
          <p:cNvPr id="3" name="Picture 2">
            <a:extLst>
              <a:ext uri="{FF2B5EF4-FFF2-40B4-BE49-F238E27FC236}">
                <a16:creationId xmlns:a16="http://schemas.microsoft.com/office/drawing/2014/main" id="{800A9DCE-D452-E44E-A982-AF2543D7C985}"/>
              </a:ext>
            </a:extLst>
          </p:cNvPr>
          <p:cNvPicPr>
            <a:picLocks noChangeAspect="1"/>
          </p:cNvPicPr>
          <p:nvPr/>
        </p:nvPicPr>
        <p:blipFill>
          <a:blip r:embed="rId2"/>
          <a:stretch>
            <a:fillRect/>
          </a:stretch>
        </p:blipFill>
        <p:spPr>
          <a:xfrm>
            <a:off x="1166648" y="1540845"/>
            <a:ext cx="9858703" cy="4368871"/>
          </a:xfrm>
          <a:prstGeom prst="rect">
            <a:avLst/>
          </a:prstGeom>
        </p:spPr>
      </p:pic>
    </p:spTree>
    <p:extLst>
      <p:ext uri="{BB962C8B-B14F-4D97-AF65-F5344CB8AC3E}">
        <p14:creationId xmlns:p14="http://schemas.microsoft.com/office/powerpoint/2010/main" val="3892052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C24F294F-2CE6-E44A-9043-39F253B4ADA7}"/>
              </a:ext>
            </a:extLst>
          </p:cNvPr>
          <p:cNvSpPr/>
          <p:nvPr/>
        </p:nvSpPr>
        <p:spPr>
          <a:xfrm>
            <a:off x="1537450" y="1419706"/>
            <a:ext cx="9007025" cy="1925035"/>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8" name="Rounded Rectangle 47">
            <a:extLst>
              <a:ext uri="{FF2B5EF4-FFF2-40B4-BE49-F238E27FC236}">
                <a16:creationId xmlns:a16="http://schemas.microsoft.com/office/drawing/2014/main" id="{BB0C26D6-75BB-E34F-A887-1C64A92B8FDC}"/>
              </a:ext>
            </a:extLst>
          </p:cNvPr>
          <p:cNvSpPr/>
          <p:nvPr/>
        </p:nvSpPr>
        <p:spPr>
          <a:xfrm>
            <a:off x="1573475" y="3969355"/>
            <a:ext cx="9007025" cy="1925035"/>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15" name="Picture 14">
            <a:extLst>
              <a:ext uri="{FF2B5EF4-FFF2-40B4-BE49-F238E27FC236}">
                <a16:creationId xmlns:a16="http://schemas.microsoft.com/office/drawing/2014/main" id="{EBE6F6F3-8085-1443-AE29-C8864CA6C2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4354" y="1938576"/>
            <a:ext cx="1376295" cy="1127360"/>
          </a:xfrm>
          <a:prstGeom prst="rect">
            <a:avLst/>
          </a:prstGeom>
        </p:spPr>
      </p:pic>
      <p:sp>
        <p:nvSpPr>
          <p:cNvPr id="16" name="Rounded Rectangle 15">
            <a:extLst>
              <a:ext uri="{FF2B5EF4-FFF2-40B4-BE49-F238E27FC236}">
                <a16:creationId xmlns:a16="http://schemas.microsoft.com/office/drawing/2014/main" id="{4CD09821-1B27-4F4B-B89F-57505032EDB7}"/>
              </a:ext>
            </a:extLst>
          </p:cNvPr>
          <p:cNvSpPr/>
          <p:nvPr/>
        </p:nvSpPr>
        <p:spPr>
          <a:xfrm>
            <a:off x="1710607" y="1568488"/>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9" name="Rounded Rectangle 18">
            <a:extLst>
              <a:ext uri="{FF2B5EF4-FFF2-40B4-BE49-F238E27FC236}">
                <a16:creationId xmlns:a16="http://schemas.microsoft.com/office/drawing/2014/main" id="{9DDF8D1F-6D11-9D47-ADB7-C492E9757ED0}"/>
              </a:ext>
            </a:extLst>
          </p:cNvPr>
          <p:cNvSpPr/>
          <p:nvPr/>
        </p:nvSpPr>
        <p:spPr>
          <a:xfrm>
            <a:off x="4884258" y="1568488"/>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0" name="TextBox 19">
            <a:extLst>
              <a:ext uri="{FF2B5EF4-FFF2-40B4-BE49-F238E27FC236}">
                <a16:creationId xmlns:a16="http://schemas.microsoft.com/office/drawing/2014/main" id="{C3A1A5D4-F24F-DD4A-9CCF-A2A90F0C8E5E}"/>
              </a:ext>
            </a:extLst>
          </p:cNvPr>
          <p:cNvSpPr txBox="1"/>
          <p:nvPr/>
        </p:nvSpPr>
        <p:spPr>
          <a:xfrm>
            <a:off x="1733934" y="1576306"/>
            <a:ext cx="2176824" cy="338554"/>
          </a:xfrm>
          <a:prstGeom prst="rect">
            <a:avLst/>
          </a:prstGeom>
          <a:noFill/>
        </p:spPr>
        <p:txBody>
          <a:bodyPr wrap="square" rtlCol="0">
            <a:spAutoFit/>
          </a:bodyPr>
          <a:lstStyle/>
          <a:p>
            <a:r>
              <a:rPr lang="en-US" sz="1600" dirty="0">
                <a:latin typeface="Aptos" panose="020B0004020202020204" pitchFamily="34" charset="0"/>
              </a:rPr>
              <a:t>Real-time climate data</a:t>
            </a:r>
          </a:p>
        </p:txBody>
      </p:sp>
      <p:sp>
        <p:nvSpPr>
          <p:cNvPr id="21" name="TextBox 20">
            <a:extLst>
              <a:ext uri="{FF2B5EF4-FFF2-40B4-BE49-F238E27FC236}">
                <a16:creationId xmlns:a16="http://schemas.microsoft.com/office/drawing/2014/main" id="{39EC33B4-BB95-EF4D-B9F1-87DBBB93EB6C}"/>
              </a:ext>
            </a:extLst>
          </p:cNvPr>
          <p:cNvSpPr txBox="1"/>
          <p:nvPr/>
        </p:nvSpPr>
        <p:spPr>
          <a:xfrm>
            <a:off x="4907585" y="1576306"/>
            <a:ext cx="2176824" cy="338554"/>
          </a:xfrm>
          <a:prstGeom prst="rect">
            <a:avLst/>
          </a:prstGeom>
          <a:noFill/>
        </p:spPr>
        <p:txBody>
          <a:bodyPr wrap="square" rtlCol="0">
            <a:spAutoFit/>
          </a:bodyPr>
          <a:lstStyle/>
          <a:p>
            <a:r>
              <a:rPr lang="en-US" sz="1600" dirty="0">
                <a:latin typeface="Aptos" panose="020B0004020202020204" pitchFamily="34" charset="0"/>
              </a:rPr>
              <a:t>Hydrological model</a:t>
            </a:r>
          </a:p>
        </p:txBody>
      </p:sp>
      <p:sp>
        <p:nvSpPr>
          <p:cNvPr id="22" name="Rounded Rectangle 21">
            <a:extLst>
              <a:ext uri="{FF2B5EF4-FFF2-40B4-BE49-F238E27FC236}">
                <a16:creationId xmlns:a16="http://schemas.microsoft.com/office/drawing/2014/main" id="{8F2ADC23-1414-DF42-A934-5C7F023B2109}"/>
              </a:ext>
            </a:extLst>
          </p:cNvPr>
          <p:cNvSpPr/>
          <p:nvPr/>
        </p:nvSpPr>
        <p:spPr>
          <a:xfrm>
            <a:off x="8206625" y="4160096"/>
            <a:ext cx="2176824" cy="15904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5" name="TextBox 24">
            <a:extLst>
              <a:ext uri="{FF2B5EF4-FFF2-40B4-BE49-F238E27FC236}">
                <a16:creationId xmlns:a16="http://schemas.microsoft.com/office/drawing/2014/main" id="{D33B5FF3-68FB-EF49-B555-5007CF67DB9E}"/>
              </a:ext>
            </a:extLst>
          </p:cNvPr>
          <p:cNvSpPr txBox="1"/>
          <p:nvPr/>
        </p:nvSpPr>
        <p:spPr>
          <a:xfrm>
            <a:off x="8254306" y="4201227"/>
            <a:ext cx="2176824" cy="1754326"/>
          </a:xfrm>
          <a:prstGeom prst="rect">
            <a:avLst/>
          </a:prstGeom>
          <a:noFill/>
        </p:spPr>
        <p:txBody>
          <a:bodyPr wrap="square" rtlCol="0">
            <a:spAutoFit/>
          </a:bodyPr>
          <a:lstStyle/>
          <a:p>
            <a:r>
              <a:rPr lang="en-US" sz="1600" dirty="0">
                <a:latin typeface="Aptos" panose="020B0004020202020204" pitchFamily="34" charset="0"/>
              </a:rPr>
              <a:t>Forecasts out to 7 days:</a:t>
            </a:r>
          </a:p>
          <a:p>
            <a:pPr marL="285750" indent="-285750">
              <a:buFont typeface="Arial" panose="020B0604020202020204" pitchFamily="34" charset="0"/>
              <a:buChar char="•"/>
            </a:pPr>
            <a:r>
              <a:rPr lang="en-US" sz="1200" dirty="0" err="1">
                <a:latin typeface="Aptos" panose="020B0004020202020204" pitchFamily="34" charset="0"/>
              </a:rPr>
              <a:t>Precip</a:t>
            </a:r>
            <a:r>
              <a:rPr lang="en-US" sz="1200" dirty="0">
                <a:latin typeface="Aptos" panose="020B0004020202020204" pitchFamily="34" charset="0"/>
              </a:rPr>
              <a:t>., </a:t>
            </a:r>
            <a:r>
              <a:rPr lang="en-US" sz="1200" dirty="0" err="1">
                <a:latin typeface="Aptos" panose="020B0004020202020204" pitchFamily="34" charset="0"/>
              </a:rPr>
              <a:t>Evap</a:t>
            </a:r>
            <a:r>
              <a:rPr lang="en-US" sz="1200" dirty="0">
                <a:latin typeface="Aptos" panose="020B0004020202020204" pitchFamily="34" charset="0"/>
              </a:rPr>
              <a:t>, Runoff,</a:t>
            </a:r>
          </a:p>
          <a:p>
            <a:pPr marL="285750" indent="-285750">
              <a:buFont typeface="Arial" panose="020B0604020202020204" pitchFamily="34" charset="0"/>
              <a:buChar char="•"/>
            </a:pPr>
            <a:r>
              <a:rPr lang="en-US" sz="1200" dirty="0">
                <a:latin typeface="Aptos" panose="020B0004020202020204" pitchFamily="34" charset="0"/>
              </a:rPr>
              <a:t>Streamflow + index</a:t>
            </a:r>
          </a:p>
          <a:p>
            <a:pPr marL="285750" indent="-285750">
              <a:buFont typeface="Arial" panose="020B0604020202020204" pitchFamily="34" charset="0"/>
              <a:buChar char="•"/>
            </a:pPr>
            <a:r>
              <a:rPr lang="en-US" sz="1200" dirty="0">
                <a:latin typeface="Aptos" panose="020B0004020202020204" pitchFamily="34" charset="0"/>
              </a:rPr>
              <a:t>Soil moisture + index</a:t>
            </a:r>
          </a:p>
          <a:p>
            <a:pPr marL="285750" indent="-285750">
              <a:buFont typeface="Arial" panose="020B0604020202020204" pitchFamily="34" charset="0"/>
              <a:buChar char="•"/>
            </a:pPr>
            <a:r>
              <a:rPr lang="en-US" sz="1200" dirty="0">
                <a:latin typeface="Aptos" panose="020B0004020202020204" pitchFamily="34" charset="0"/>
              </a:rPr>
              <a:t>SPI</a:t>
            </a:r>
          </a:p>
          <a:p>
            <a:pPr marL="285750" indent="-285750">
              <a:buFont typeface="Arial" panose="020B0604020202020204" pitchFamily="34" charset="0"/>
              <a:buChar char="•"/>
            </a:pPr>
            <a:r>
              <a:rPr lang="en-US" sz="1200" dirty="0">
                <a:latin typeface="Aptos" panose="020B0004020202020204" pitchFamily="34" charset="0"/>
              </a:rPr>
              <a:t>…</a:t>
            </a:r>
          </a:p>
          <a:p>
            <a:pPr marL="285750" indent="-285750">
              <a:buFont typeface="Arial" panose="020B0604020202020204" pitchFamily="34" charset="0"/>
              <a:buChar char="•"/>
            </a:pPr>
            <a:endParaRPr lang="en-US" sz="1600" dirty="0">
              <a:latin typeface="Aptos" panose="020B0004020202020204" pitchFamily="34" charset="0"/>
            </a:endParaRPr>
          </a:p>
        </p:txBody>
      </p:sp>
      <p:sp>
        <p:nvSpPr>
          <p:cNvPr id="26" name="TextBox 25">
            <a:extLst>
              <a:ext uri="{FF2B5EF4-FFF2-40B4-BE49-F238E27FC236}">
                <a16:creationId xmlns:a16="http://schemas.microsoft.com/office/drawing/2014/main" id="{E8C9B920-104A-1244-A72B-A34964125F2B}"/>
              </a:ext>
            </a:extLst>
          </p:cNvPr>
          <p:cNvSpPr txBox="1"/>
          <p:nvPr/>
        </p:nvSpPr>
        <p:spPr>
          <a:xfrm>
            <a:off x="4161599" y="1990489"/>
            <a:ext cx="458780" cy="707886"/>
          </a:xfrm>
          <a:prstGeom prst="rect">
            <a:avLst/>
          </a:prstGeom>
          <a:noFill/>
        </p:spPr>
        <p:txBody>
          <a:bodyPr wrap="none" rtlCol="0">
            <a:spAutoFit/>
          </a:bodyPr>
          <a:lstStyle/>
          <a:p>
            <a:r>
              <a:rPr lang="en-US" sz="4000" b="1" dirty="0">
                <a:solidFill>
                  <a:srgbClr val="0070C0"/>
                </a:solidFill>
                <a:latin typeface="Aptos" panose="020B0004020202020204" pitchFamily="34" charset="0"/>
              </a:rPr>
              <a:t>+</a:t>
            </a:r>
          </a:p>
        </p:txBody>
      </p:sp>
      <p:sp>
        <p:nvSpPr>
          <p:cNvPr id="27" name="Right Arrow 26">
            <a:extLst>
              <a:ext uri="{FF2B5EF4-FFF2-40B4-BE49-F238E27FC236}">
                <a16:creationId xmlns:a16="http://schemas.microsoft.com/office/drawing/2014/main" id="{61E91C56-6949-1749-A625-921C05FF1D7A}"/>
              </a:ext>
            </a:extLst>
          </p:cNvPr>
          <p:cNvSpPr/>
          <p:nvPr/>
        </p:nvSpPr>
        <p:spPr>
          <a:xfrm>
            <a:off x="7390624" y="2111433"/>
            <a:ext cx="671499" cy="537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30" name="Rounded Rectangle 29">
            <a:extLst>
              <a:ext uri="{FF2B5EF4-FFF2-40B4-BE49-F238E27FC236}">
                <a16:creationId xmlns:a16="http://schemas.microsoft.com/office/drawing/2014/main" id="{3C4AE6D5-8E32-014F-9023-83A02A5F26FB}"/>
              </a:ext>
            </a:extLst>
          </p:cNvPr>
          <p:cNvSpPr/>
          <p:nvPr/>
        </p:nvSpPr>
        <p:spPr>
          <a:xfrm>
            <a:off x="1744634" y="4126696"/>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1" name="TextBox 30">
            <a:extLst>
              <a:ext uri="{FF2B5EF4-FFF2-40B4-BE49-F238E27FC236}">
                <a16:creationId xmlns:a16="http://schemas.microsoft.com/office/drawing/2014/main" id="{FADD6CB0-B129-B842-AB31-0CD2B86B78AD}"/>
              </a:ext>
            </a:extLst>
          </p:cNvPr>
          <p:cNvSpPr txBox="1"/>
          <p:nvPr/>
        </p:nvSpPr>
        <p:spPr>
          <a:xfrm>
            <a:off x="1767961" y="4104535"/>
            <a:ext cx="2176824" cy="830997"/>
          </a:xfrm>
          <a:prstGeom prst="rect">
            <a:avLst/>
          </a:prstGeom>
          <a:noFill/>
        </p:spPr>
        <p:txBody>
          <a:bodyPr wrap="square" rtlCol="0">
            <a:spAutoFit/>
          </a:bodyPr>
          <a:lstStyle/>
          <a:p>
            <a:r>
              <a:rPr lang="en-US" sz="1600" dirty="0">
                <a:latin typeface="Aptos" panose="020B0004020202020204" pitchFamily="34" charset="0"/>
              </a:rPr>
              <a:t>Short-term and seasonal climate forecasts</a:t>
            </a:r>
          </a:p>
        </p:txBody>
      </p:sp>
      <p:sp>
        <p:nvSpPr>
          <p:cNvPr id="36" name="Rounded Rectangle 35">
            <a:extLst>
              <a:ext uri="{FF2B5EF4-FFF2-40B4-BE49-F238E27FC236}">
                <a16:creationId xmlns:a16="http://schemas.microsoft.com/office/drawing/2014/main" id="{BAC2A731-D116-534D-9522-035E9092109C}"/>
              </a:ext>
            </a:extLst>
          </p:cNvPr>
          <p:cNvSpPr/>
          <p:nvPr/>
        </p:nvSpPr>
        <p:spPr>
          <a:xfrm>
            <a:off x="8243548" y="1568488"/>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37" name="TextBox 36">
            <a:extLst>
              <a:ext uri="{FF2B5EF4-FFF2-40B4-BE49-F238E27FC236}">
                <a16:creationId xmlns:a16="http://schemas.microsoft.com/office/drawing/2014/main" id="{921A4803-7D63-8C43-863E-1B3025ECE6B6}"/>
              </a:ext>
            </a:extLst>
          </p:cNvPr>
          <p:cNvSpPr txBox="1"/>
          <p:nvPr/>
        </p:nvSpPr>
        <p:spPr>
          <a:xfrm>
            <a:off x="8305599" y="1611922"/>
            <a:ext cx="2176824" cy="1815882"/>
          </a:xfrm>
          <a:prstGeom prst="rect">
            <a:avLst/>
          </a:prstGeom>
          <a:noFill/>
        </p:spPr>
        <p:txBody>
          <a:bodyPr wrap="square" rtlCol="0">
            <a:spAutoFit/>
          </a:bodyPr>
          <a:lstStyle/>
          <a:p>
            <a:r>
              <a:rPr lang="en-US" sz="1600" dirty="0">
                <a:latin typeface="Aptos" panose="020B0004020202020204" pitchFamily="34" charset="0"/>
              </a:rPr>
              <a:t>Hydrologic initial conditions</a:t>
            </a:r>
          </a:p>
          <a:p>
            <a:pPr marL="285750" indent="-285750">
              <a:buFont typeface="Arial" panose="020B0604020202020204" pitchFamily="34" charset="0"/>
              <a:buChar char="•"/>
            </a:pPr>
            <a:r>
              <a:rPr lang="en-US" sz="1600" dirty="0">
                <a:latin typeface="Aptos" panose="020B0004020202020204" pitchFamily="34" charset="0"/>
              </a:rPr>
              <a:t>Soil moisture</a:t>
            </a:r>
          </a:p>
          <a:p>
            <a:pPr marL="285750" indent="-285750">
              <a:buFont typeface="Arial" panose="020B0604020202020204" pitchFamily="34" charset="0"/>
              <a:buChar char="•"/>
            </a:pPr>
            <a:r>
              <a:rPr lang="en-US" sz="1600" dirty="0">
                <a:latin typeface="Aptos" panose="020B0004020202020204" pitchFamily="34" charset="0"/>
              </a:rPr>
              <a:t>Groundwater</a:t>
            </a:r>
          </a:p>
          <a:p>
            <a:pPr marL="285750" indent="-285750">
              <a:buFont typeface="Arial" panose="020B0604020202020204" pitchFamily="34" charset="0"/>
              <a:buChar char="•"/>
            </a:pPr>
            <a:r>
              <a:rPr lang="en-US" sz="1600" dirty="0">
                <a:latin typeface="Aptos" panose="020B0004020202020204" pitchFamily="34" charset="0"/>
              </a:rPr>
              <a:t>Streamflow</a:t>
            </a:r>
          </a:p>
          <a:p>
            <a:pPr marL="285750" indent="-285750">
              <a:buFont typeface="Arial" panose="020B0604020202020204" pitchFamily="34" charset="0"/>
              <a:buChar char="•"/>
            </a:pPr>
            <a:r>
              <a:rPr lang="en-US" sz="1600" dirty="0">
                <a:latin typeface="Aptos" panose="020B0004020202020204" pitchFamily="34" charset="0"/>
              </a:rPr>
              <a:t>…</a:t>
            </a:r>
          </a:p>
          <a:p>
            <a:pPr marL="285750" indent="-285750">
              <a:buFont typeface="Arial" panose="020B0604020202020204" pitchFamily="34" charset="0"/>
              <a:buChar char="•"/>
            </a:pPr>
            <a:endParaRPr lang="en-US" sz="1600" dirty="0">
              <a:latin typeface="Aptos" panose="020B0004020202020204" pitchFamily="34" charset="0"/>
            </a:endParaRPr>
          </a:p>
        </p:txBody>
      </p:sp>
      <p:sp>
        <p:nvSpPr>
          <p:cNvPr id="38" name="Right Arrow 37">
            <a:extLst>
              <a:ext uri="{FF2B5EF4-FFF2-40B4-BE49-F238E27FC236}">
                <a16:creationId xmlns:a16="http://schemas.microsoft.com/office/drawing/2014/main" id="{F20582C5-6A82-CE48-92DB-341EB9607347}"/>
              </a:ext>
            </a:extLst>
          </p:cNvPr>
          <p:cNvSpPr/>
          <p:nvPr/>
        </p:nvSpPr>
        <p:spPr>
          <a:xfrm rot="9212848">
            <a:off x="6341707" y="3338085"/>
            <a:ext cx="2006463" cy="537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pic>
        <p:nvPicPr>
          <p:cNvPr id="39" name="Picture 38">
            <a:extLst>
              <a:ext uri="{FF2B5EF4-FFF2-40B4-BE49-F238E27FC236}">
                <a16:creationId xmlns:a16="http://schemas.microsoft.com/office/drawing/2014/main" id="{77B77C97-6B76-3649-ADD9-731C0FE887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4354" y="4500969"/>
            <a:ext cx="1376295" cy="1127360"/>
          </a:xfrm>
          <a:prstGeom prst="rect">
            <a:avLst/>
          </a:prstGeom>
        </p:spPr>
      </p:pic>
      <p:sp>
        <p:nvSpPr>
          <p:cNvPr id="40" name="Rounded Rectangle 39">
            <a:extLst>
              <a:ext uri="{FF2B5EF4-FFF2-40B4-BE49-F238E27FC236}">
                <a16:creationId xmlns:a16="http://schemas.microsoft.com/office/drawing/2014/main" id="{9ABC9865-7858-A546-8B66-958F8DB644A2}"/>
              </a:ext>
            </a:extLst>
          </p:cNvPr>
          <p:cNvSpPr/>
          <p:nvPr/>
        </p:nvSpPr>
        <p:spPr>
          <a:xfrm>
            <a:off x="4884258" y="4130881"/>
            <a:ext cx="2176824" cy="1623853"/>
          </a:xfrm>
          <a:prstGeom prst="round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41" name="TextBox 40">
            <a:extLst>
              <a:ext uri="{FF2B5EF4-FFF2-40B4-BE49-F238E27FC236}">
                <a16:creationId xmlns:a16="http://schemas.microsoft.com/office/drawing/2014/main" id="{16488918-A5C2-C548-9ED4-DD2AF8E8E8D7}"/>
              </a:ext>
            </a:extLst>
          </p:cNvPr>
          <p:cNvSpPr txBox="1"/>
          <p:nvPr/>
        </p:nvSpPr>
        <p:spPr>
          <a:xfrm>
            <a:off x="4907585" y="4138699"/>
            <a:ext cx="2176824" cy="338554"/>
          </a:xfrm>
          <a:prstGeom prst="rect">
            <a:avLst/>
          </a:prstGeom>
          <a:noFill/>
        </p:spPr>
        <p:txBody>
          <a:bodyPr wrap="square" rtlCol="0">
            <a:spAutoFit/>
          </a:bodyPr>
          <a:lstStyle/>
          <a:p>
            <a:r>
              <a:rPr lang="en-US" sz="1600" dirty="0">
                <a:latin typeface="Aptos" panose="020B0004020202020204" pitchFamily="34" charset="0"/>
              </a:rPr>
              <a:t>Hydrological model</a:t>
            </a:r>
          </a:p>
        </p:txBody>
      </p:sp>
      <p:sp>
        <p:nvSpPr>
          <p:cNvPr id="43" name="TextBox 42">
            <a:extLst>
              <a:ext uri="{FF2B5EF4-FFF2-40B4-BE49-F238E27FC236}">
                <a16:creationId xmlns:a16="http://schemas.microsoft.com/office/drawing/2014/main" id="{2DB113CA-E242-634E-9A7B-1C1F19157F87}"/>
              </a:ext>
            </a:extLst>
          </p:cNvPr>
          <p:cNvSpPr txBox="1"/>
          <p:nvPr/>
        </p:nvSpPr>
        <p:spPr>
          <a:xfrm>
            <a:off x="4161599" y="4552882"/>
            <a:ext cx="458780" cy="707886"/>
          </a:xfrm>
          <a:prstGeom prst="rect">
            <a:avLst/>
          </a:prstGeom>
          <a:noFill/>
        </p:spPr>
        <p:txBody>
          <a:bodyPr wrap="none" rtlCol="0">
            <a:spAutoFit/>
          </a:bodyPr>
          <a:lstStyle/>
          <a:p>
            <a:r>
              <a:rPr lang="en-US" sz="4000" b="1" dirty="0">
                <a:solidFill>
                  <a:srgbClr val="0070C0"/>
                </a:solidFill>
                <a:latin typeface="Aptos" panose="020B0004020202020204" pitchFamily="34" charset="0"/>
              </a:rPr>
              <a:t>+</a:t>
            </a:r>
          </a:p>
        </p:txBody>
      </p:sp>
      <p:sp>
        <p:nvSpPr>
          <p:cNvPr id="44" name="Right Arrow 43">
            <a:extLst>
              <a:ext uri="{FF2B5EF4-FFF2-40B4-BE49-F238E27FC236}">
                <a16:creationId xmlns:a16="http://schemas.microsoft.com/office/drawing/2014/main" id="{44ED4BF5-2F54-EE45-9952-AFEFDFF1B81B}"/>
              </a:ext>
            </a:extLst>
          </p:cNvPr>
          <p:cNvSpPr/>
          <p:nvPr/>
        </p:nvSpPr>
        <p:spPr>
          <a:xfrm>
            <a:off x="7390624" y="4673826"/>
            <a:ext cx="671499" cy="537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32" name="TextBox 31">
            <a:extLst>
              <a:ext uri="{FF2B5EF4-FFF2-40B4-BE49-F238E27FC236}">
                <a16:creationId xmlns:a16="http://schemas.microsoft.com/office/drawing/2014/main" id="{EF61D6D1-1EAA-CE45-B653-FCC189794E4F}"/>
              </a:ext>
            </a:extLst>
          </p:cNvPr>
          <p:cNvSpPr txBox="1"/>
          <p:nvPr/>
        </p:nvSpPr>
        <p:spPr>
          <a:xfrm>
            <a:off x="1392142" y="90991"/>
            <a:ext cx="9374810" cy="584775"/>
          </a:xfrm>
          <a:prstGeom prst="rect">
            <a:avLst/>
          </a:prstGeom>
          <a:noFill/>
        </p:spPr>
        <p:txBody>
          <a:bodyPr wrap="none" rtlCol="0">
            <a:spAutoFit/>
          </a:bodyPr>
          <a:lstStyle/>
          <a:p>
            <a:pPr algn="ctr"/>
            <a:r>
              <a:rPr lang="en-US" sz="3200" dirty="0">
                <a:latin typeface="Aptos" panose="020B0004020202020204" pitchFamily="34" charset="0"/>
                <a:ea typeface="Arial" charset="0"/>
                <a:cs typeface="Arial" charset="0"/>
              </a:rPr>
              <a:t>Sources of Uncertainty – in the </a:t>
            </a:r>
            <a:r>
              <a:rPr lang="en-US" sz="3200" dirty="0" err="1">
                <a:latin typeface="Aptos" panose="020B0004020202020204" pitchFamily="34" charset="0"/>
                <a:ea typeface="Arial" charset="0"/>
                <a:cs typeface="Arial" charset="0"/>
              </a:rPr>
              <a:t>BuPuSa</a:t>
            </a:r>
            <a:r>
              <a:rPr lang="en-US" sz="3200" dirty="0">
                <a:latin typeface="Aptos" panose="020B0004020202020204" pitchFamily="34" charset="0"/>
                <a:ea typeface="Arial" charset="0"/>
                <a:cs typeface="Arial" charset="0"/>
              </a:rPr>
              <a:t>-FDM System</a:t>
            </a:r>
          </a:p>
        </p:txBody>
      </p:sp>
      <p:sp>
        <p:nvSpPr>
          <p:cNvPr id="2" name="TextBox 1">
            <a:extLst>
              <a:ext uri="{FF2B5EF4-FFF2-40B4-BE49-F238E27FC236}">
                <a16:creationId xmlns:a16="http://schemas.microsoft.com/office/drawing/2014/main" id="{FA879346-7C1B-7F4A-9087-A70090017C0D}"/>
              </a:ext>
            </a:extLst>
          </p:cNvPr>
          <p:cNvSpPr txBox="1"/>
          <p:nvPr/>
        </p:nvSpPr>
        <p:spPr>
          <a:xfrm>
            <a:off x="10759457" y="1722831"/>
            <a:ext cx="1362016" cy="923330"/>
          </a:xfrm>
          <a:prstGeom prst="rect">
            <a:avLst/>
          </a:prstGeom>
          <a:noFill/>
        </p:spPr>
        <p:txBody>
          <a:bodyPr wrap="square" rtlCol="0">
            <a:spAutoFit/>
          </a:bodyPr>
          <a:lstStyle/>
          <a:p>
            <a:r>
              <a:rPr lang="en-US" dirty="0">
                <a:solidFill>
                  <a:srgbClr val="C00000"/>
                </a:solidFill>
                <a:latin typeface="Aptos" panose="020B0004020202020204" pitchFamily="34" charset="0"/>
              </a:rPr>
              <a:t>Uncertainty in the initial conditions</a:t>
            </a:r>
          </a:p>
        </p:txBody>
      </p:sp>
      <p:sp>
        <p:nvSpPr>
          <p:cNvPr id="33" name="TextBox 32">
            <a:extLst>
              <a:ext uri="{FF2B5EF4-FFF2-40B4-BE49-F238E27FC236}">
                <a16:creationId xmlns:a16="http://schemas.microsoft.com/office/drawing/2014/main" id="{D2767B94-37E9-D543-9D4E-6D325592B950}"/>
              </a:ext>
            </a:extLst>
          </p:cNvPr>
          <p:cNvSpPr txBox="1"/>
          <p:nvPr/>
        </p:nvSpPr>
        <p:spPr>
          <a:xfrm>
            <a:off x="248344" y="5713767"/>
            <a:ext cx="1560482" cy="923330"/>
          </a:xfrm>
          <a:prstGeom prst="rect">
            <a:avLst/>
          </a:prstGeom>
          <a:noFill/>
        </p:spPr>
        <p:txBody>
          <a:bodyPr wrap="square" rtlCol="0">
            <a:spAutoFit/>
          </a:bodyPr>
          <a:lstStyle/>
          <a:p>
            <a:r>
              <a:rPr lang="en-US" dirty="0">
                <a:solidFill>
                  <a:srgbClr val="C00000"/>
                </a:solidFill>
                <a:latin typeface="Aptos" panose="020B0004020202020204" pitchFamily="34" charset="0"/>
              </a:rPr>
              <a:t>Uncertainty in the climate forecasts</a:t>
            </a:r>
          </a:p>
        </p:txBody>
      </p:sp>
      <p:cxnSp>
        <p:nvCxnSpPr>
          <p:cNvPr id="4" name="Straight Arrow Connector 3">
            <a:extLst>
              <a:ext uri="{FF2B5EF4-FFF2-40B4-BE49-F238E27FC236}">
                <a16:creationId xmlns:a16="http://schemas.microsoft.com/office/drawing/2014/main" id="{B677FFF6-F2AB-BE47-B7F5-726FCFBBA68D}"/>
              </a:ext>
            </a:extLst>
          </p:cNvPr>
          <p:cNvCxnSpPr>
            <a:cxnSpLocks/>
            <a:stCxn id="33" idx="0"/>
          </p:cNvCxnSpPr>
          <p:nvPr/>
        </p:nvCxnSpPr>
        <p:spPr>
          <a:xfrm flipV="1">
            <a:off x="1028585" y="5260768"/>
            <a:ext cx="751434" cy="45299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7167004-E1FD-6348-9A26-3FCE334D9D75}"/>
              </a:ext>
            </a:extLst>
          </p:cNvPr>
          <p:cNvCxnSpPr>
            <a:cxnSpLocks/>
          </p:cNvCxnSpPr>
          <p:nvPr/>
        </p:nvCxnSpPr>
        <p:spPr>
          <a:xfrm flipH="1" flipV="1">
            <a:off x="9884979" y="1990489"/>
            <a:ext cx="752932" cy="238686"/>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5F1EB7D-7DCF-3F4A-B105-48931F763B29}"/>
              </a:ext>
            </a:extLst>
          </p:cNvPr>
          <p:cNvSpPr txBox="1"/>
          <p:nvPr/>
        </p:nvSpPr>
        <p:spPr>
          <a:xfrm>
            <a:off x="7675879" y="5941290"/>
            <a:ext cx="1956851" cy="923330"/>
          </a:xfrm>
          <a:prstGeom prst="rect">
            <a:avLst/>
          </a:prstGeom>
          <a:noFill/>
        </p:spPr>
        <p:txBody>
          <a:bodyPr wrap="square" rtlCol="0">
            <a:spAutoFit/>
          </a:bodyPr>
          <a:lstStyle/>
          <a:p>
            <a:r>
              <a:rPr lang="en-US" dirty="0">
                <a:solidFill>
                  <a:srgbClr val="C00000"/>
                </a:solidFill>
                <a:latin typeface="Aptos" panose="020B0004020202020204" pitchFamily="34" charset="0"/>
              </a:rPr>
              <a:t>Uncertainty in the hydrological forecasts</a:t>
            </a:r>
          </a:p>
        </p:txBody>
      </p:sp>
      <p:cxnSp>
        <p:nvCxnSpPr>
          <p:cNvPr id="50" name="Straight Arrow Connector 49">
            <a:extLst>
              <a:ext uri="{FF2B5EF4-FFF2-40B4-BE49-F238E27FC236}">
                <a16:creationId xmlns:a16="http://schemas.microsoft.com/office/drawing/2014/main" id="{03E77444-D81E-8844-90EC-73E70AEAF666}"/>
              </a:ext>
            </a:extLst>
          </p:cNvPr>
          <p:cNvCxnSpPr>
            <a:cxnSpLocks/>
          </p:cNvCxnSpPr>
          <p:nvPr/>
        </p:nvCxnSpPr>
        <p:spPr>
          <a:xfrm flipH="1" flipV="1">
            <a:off x="6606284" y="5360805"/>
            <a:ext cx="948050" cy="108682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8321DA7-8C0B-8F4B-BD0F-92EE75E2ADF6}"/>
              </a:ext>
            </a:extLst>
          </p:cNvPr>
          <p:cNvSpPr txBox="1"/>
          <p:nvPr/>
        </p:nvSpPr>
        <p:spPr>
          <a:xfrm>
            <a:off x="418002" y="613138"/>
            <a:ext cx="1560481" cy="923330"/>
          </a:xfrm>
          <a:prstGeom prst="rect">
            <a:avLst/>
          </a:prstGeom>
          <a:noFill/>
        </p:spPr>
        <p:txBody>
          <a:bodyPr wrap="square" rtlCol="0">
            <a:spAutoFit/>
          </a:bodyPr>
          <a:lstStyle/>
          <a:p>
            <a:r>
              <a:rPr lang="en-US" dirty="0">
                <a:solidFill>
                  <a:srgbClr val="C00000"/>
                </a:solidFill>
                <a:latin typeface="Aptos" panose="020B0004020202020204" pitchFamily="34" charset="0"/>
              </a:rPr>
              <a:t>Uncertainty in the historic climate data</a:t>
            </a:r>
          </a:p>
        </p:txBody>
      </p:sp>
      <p:cxnSp>
        <p:nvCxnSpPr>
          <p:cNvPr id="52" name="Straight Arrow Connector 51">
            <a:extLst>
              <a:ext uri="{FF2B5EF4-FFF2-40B4-BE49-F238E27FC236}">
                <a16:creationId xmlns:a16="http://schemas.microsoft.com/office/drawing/2014/main" id="{6310A7CA-9181-4D49-8488-81C2B8F522E2}"/>
              </a:ext>
            </a:extLst>
          </p:cNvPr>
          <p:cNvCxnSpPr>
            <a:cxnSpLocks/>
            <a:stCxn id="51" idx="2"/>
          </p:cNvCxnSpPr>
          <p:nvPr/>
        </p:nvCxnSpPr>
        <p:spPr>
          <a:xfrm>
            <a:off x="1198243" y="1536468"/>
            <a:ext cx="780240" cy="648028"/>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CA06CB4-1805-9D43-988D-0206D7B20450}"/>
              </a:ext>
            </a:extLst>
          </p:cNvPr>
          <p:cNvSpPr txBox="1"/>
          <p:nvPr/>
        </p:nvSpPr>
        <p:spPr>
          <a:xfrm>
            <a:off x="4345326" y="699482"/>
            <a:ext cx="3045297" cy="646331"/>
          </a:xfrm>
          <a:prstGeom prst="rect">
            <a:avLst/>
          </a:prstGeom>
          <a:noFill/>
        </p:spPr>
        <p:txBody>
          <a:bodyPr wrap="square" rtlCol="0">
            <a:spAutoFit/>
          </a:bodyPr>
          <a:lstStyle/>
          <a:p>
            <a:r>
              <a:rPr lang="en-US" dirty="0">
                <a:solidFill>
                  <a:srgbClr val="C00000"/>
                </a:solidFill>
                <a:latin typeface="Aptos" panose="020B0004020202020204" pitchFamily="34" charset="0"/>
              </a:rPr>
              <a:t>Uncertainty in the historic hydrological simulation</a:t>
            </a:r>
          </a:p>
        </p:txBody>
      </p:sp>
      <p:cxnSp>
        <p:nvCxnSpPr>
          <p:cNvPr id="54" name="Straight Arrow Connector 53">
            <a:extLst>
              <a:ext uri="{FF2B5EF4-FFF2-40B4-BE49-F238E27FC236}">
                <a16:creationId xmlns:a16="http://schemas.microsoft.com/office/drawing/2014/main" id="{9196CA33-F1E1-3B40-BAED-CFF9E08C6072}"/>
              </a:ext>
            </a:extLst>
          </p:cNvPr>
          <p:cNvCxnSpPr>
            <a:cxnSpLocks/>
          </p:cNvCxnSpPr>
          <p:nvPr/>
        </p:nvCxnSpPr>
        <p:spPr>
          <a:xfrm>
            <a:off x="4629932" y="1440392"/>
            <a:ext cx="532876" cy="78613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4F5DD0D-6570-354D-AC85-3720D08FA466}"/>
              </a:ext>
            </a:extLst>
          </p:cNvPr>
          <p:cNvSpPr txBox="1"/>
          <p:nvPr/>
        </p:nvSpPr>
        <p:spPr>
          <a:xfrm>
            <a:off x="10606780" y="4402368"/>
            <a:ext cx="1575864" cy="923330"/>
          </a:xfrm>
          <a:prstGeom prst="rect">
            <a:avLst/>
          </a:prstGeom>
          <a:noFill/>
        </p:spPr>
        <p:txBody>
          <a:bodyPr wrap="square" rtlCol="0">
            <a:spAutoFit/>
          </a:bodyPr>
          <a:lstStyle/>
          <a:p>
            <a:r>
              <a:rPr lang="en-US" dirty="0">
                <a:solidFill>
                  <a:srgbClr val="C00000"/>
                </a:solidFill>
                <a:latin typeface="Aptos" panose="020B0004020202020204" pitchFamily="34" charset="0"/>
              </a:rPr>
              <a:t>Uncertainty in the forecast outputs</a:t>
            </a:r>
          </a:p>
        </p:txBody>
      </p:sp>
      <p:cxnSp>
        <p:nvCxnSpPr>
          <p:cNvPr id="56" name="Straight Arrow Connector 55">
            <a:extLst>
              <a:ext uri="{FF2B5EF4-FFF2-40B4-BE49-F238E27FC236}">
                <a16:creationId xmlns:a16="http://schemas.microsoft.com/office/drawing/2014/main" id="{F28F1193-0E5A-5643-8245-7820C7789208}"/>
              </a:ext>
            </a:extLst>
          </p:cNvPr>
          <p:cNvCxnSpPr>
            <a:cxnSpLocks/>
          </p:cNvCxnSpPr>
          <p:nvPr/>
        </p:nvCxnSpPr>
        <p:spPr>
          <a:xfrm flipH="1" flipV="1">
            <a:off x="9884979" y="5096695"/>
            <a:ext cx="718849" cy="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4ED874B-8B52-5444-B830-FB5AB9FE85CC}"/>
              </a:ext>
            </a:extLst>
          </p:cNvPr>
          <p:cNvCxnSpPr>
            <a:cxnSpLocks/>
            <a:endCxn id="53" idx="1"/>
          </p:cNvCxnSpPr>
          <p:nvPr/>
        </p:nvCxnSpPr>
        <p:spPr>
          <a:xfrm>
            <a:off x="2157170" y="1015244"/>
            <a:ext cx="2188156" cy="7404"/>
          </a:xfrm>
          <a:prstGeom prst="straightConnector1">
            <a:avLst/>
          </a:prstGeom>
          <a:ln w="635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27E23E2-E54D-A84D-A758-F6F4F325C2AD}"/>
              </a:ext>
            </a:extLst>
          </p:cNvPr>
          <p:cNvCxnSpPr>
            <a:cxnSpLocks/>
          </p:cNvCxnSpPr>
          <p:nvPr/>
        </p:nvCxnSpPr>
        <p:spPr>
          <a:xfrm flipV="1">
            <a:off x="7126437" y="984371"/>
            <a:ext cx="3862129" cy="18520"/>
          </a:xfrm>
          <a:prstGeom prst="straightConnector1">
            <a:avLst/>
          </a:prstGeom>
          <a:ln w="635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68419FB-9755-684F-AE85-61AA4AAFB741}"/>
              </a:ext>
            </a:extLst>
          </p:cNvPr>
          <p:cNvCxnSpPr>
            <a:cxnSpLocks/>
          </p:cNvCxnSpPr>
          <p:nvPr/>
        </p:nvCxnSpPr>
        <p:spPr>
          <a:xfrm>
            <a:off x="10988566" y="1074803"/>
            <a:ext cx="406146" cy="670780"/>
          </a:xfrm>
          <a:prstGeom prst="straightConnector1">
            <a:avLst/>
          </a:prstGeom>
          <a:ln w="635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34B54F1-FFA8-9C4A-BAA2-A03DAB927590}"/>
              </a:ext>
            </a:extLst>
          </p:cNvPr>
          <p:cNvCxnSpPr>
            <a:cxnSpLocks/>
          </p:cNvCxnSpPr>
          <p:nvPr/>
        </p:nvCxnSpPr>
        <p:spPr>
          <a:xfrm flipV="1">
            <a:off x="1626043" y="6385339"/>
            <a:ext cx="5454266" cy="25516"/>
          </a:xfrm>
          <a:prstGeom prst="straightConnector1">
            <a:avLst/>
          </a:prstGeom>
          <a:ln w="635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0299D77-70EB-6747-8B58-2A19B322C7B7}"/>
              </a:ext>
            </a:extLst>
          </p:cNvPr>
          <p:cNvCxnSpPr>
            <a:cxnSpLocks/>
          </p:cNvCxnSpPr>
          <p:nvPr/>
        </p:nvCxnSpPr>
        <p:spPr>
          <a:xfrm>
            <a:off x="9394011" y="6380716"/>
            <a:ext cx="1365446" cy="0"/>
          </a:xfrm>
          <a:prstGeom prst="straightConnector1">
            <a:avLst/>
          </a:prstGeom>
          <a:ln w="635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8076A8D-2A45-A942-85DE-51314764984C}"/>
              </a:ext>
            </a:extLst>
          </p:cNvPr>
          <p:cNvCxnSpPr>
            <a:cxnSpLocks/>
          </p:cNvCxnSpPr>
          <p:nvPr/>
        </p:nvCxnSpPr>
        <p:spPr>
          <a:xfrm flipV="1">
            <a:off x="10759457" y="5360805"/>
            <a:ext cx="473334" cy="814628"/>
          </a:xfrm>
          <a:prstGeom prst="straightConnector1">
            <a:avLst/>
          </a:prstGeom>
          <a:ln w="635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1" name="Picture 60" descr="A close up of a logo&#10;&#10;Description automatically generated">
            <a:extLst>
              <a:ext uri="{FF2B5EF4-FFF2-40B4-BE49-F238E27FC236}">
                <a16:creationId xmlns:a16="http://schemas.microsoft.com/office/drawing/2014/main" id="{8E21C575-C003-2E46-A736-2AADC07E71FC}"/>
              </a:ext>
            </a:extLst>
          </p:cNvPr>
          <p:cNvPicPr>
            <a:picLocks noChangeAspect="1"/>
          </p:cNvPicPr>
          <p:nvPr/>
        </p:nvPicPr>
        <p:blipFill>
          <a:blip r:embed="rId3"/>
          <a:stretch>
            <a:fillRect/>
          </a:stretch>
        </p:blipFill>
        <p:spPr>
          <a:xfrm>
            <a:off x="1829116" y="4872699"/>
            <a:ext cx="1977737" cy="631777"/>
          </a:xfrm>
          <a:prstGeom prst="rect">
            <a:avLst/>
          </a:prstGeom>
        </p:spPr>
      </p:pic>
      <p:pic>
        <p:nvPicPr>
          <p:cNvPr id="59" name="Picture 58">
            <a:extLst>
              <a:ext uri="{FF2B5EF4-FFF2-40B4-BE49-F238E27FC236}">
                <a16:creationId xmlns:a16="http://schemas.microsoft.com/office/drawing/2014/main" id="{59BE2DF9-CBCA-F744-8398-2F8FE1D177E9}"/>
              </a:ext>
            </a:extLst>
          </p:cNvPr>
          <p:cNvPicPr>
            <a:picLocks noChangeAspect="1"/>
          </p:cNvPicPr>
          <p:nvPr/>
        </p:nvPicPr>
        <p:blipFill>
          <a:blip r:embed="rId4"/>
          <a:stretch>
            <a:fillRect/>
          </a:stretch>
        </p:blipFill>
        <p:spPr>
          <a:xfrm>
            <a:off x="3006724" y="4911710"/>
            <a:ext cx="825795" cy="786300"/>
          </a:xfrm>
          <a:prstGeom prst="rect">
            <a:avLst/>
          </a:prstGeom>
        </p:spPr>
      </p:pic>
      <p:sp>
        <p:nvSpPr>
          <p:cNvPr id="3" name="Google Shape;191;p20">
            <a:extLst>
              <a:ext uri="{FF2B5EF4-FFF2-40B4-BE49-F238E27FC236}">
                <a16:creationId xmlns:a16="http://schemas.microsoft.com/office/drawing/2014/main" id="{EF40659F-BCEB-F81A-B6CD-2B4A1E96B7BB}"/>
              </a:ext>
            </a:extLst>
          </p:cNvPr>
          <p:cNvSpPr txBox="1"/>
          <p:nvPr/>
        </p:nvSpPr>
        <p:spPr>
          <a:xfrm>
            <a:off x="1972010" y="1927456"/>
            <a:ext cx="1814074"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2F5496"/>
                </a:solidFill>
                <a:latin typeface="Aptos" panose="020B0004020202020204" pitchFamily="34" charset="0"/>
                <a:ea typeface="Calibri"/>
                <a:cs typeface="Calibri"/>
                <a:sym typeface="Calibri"/>
              </a:rPr>
              <a:t>PGF</a:t>
            </a:r>
            <a:r>
              <a:rPr lang="en-US" sz="1800" dirty="0">
                <a:solidFill>
                  <a:schemeClr val="dk1"/>
                </a:solidFill>
                <a:latin typeface="Aptos" panose="020B0004020202020204" pitchFamily="34" charset="0"/>
                <a:ea typeface="Calibri"/>
                <a:cs typeface="Calibri"/>
                <a:sym typeface="Calibri"/>
              </a:rPr>
              <a:t> </a:t>
            </a:r>
            <a:endParaRPr dirty="0">
              <a:latin typeface="Aptos" panose="020B0004020202020204" pitchFamily="34" charset="0"/>
            </a:endParaRPr>
          </a:p>
          <a:p>
            <a:pPr marL="0" marR="0" lvl="0" indent="0" algn="l" rtl="0">
              <a:spcBef>
                <a:spcPts val="0"/>
              </a:spcBef>
              <a:spcAft>
                <a:spcPts val="0"/>
              </a:spcAft>
              <a:buNone/>
            </a:pPr>
            <a:r>
              <a:rPr lang="en-US" sz="1800" dirty="0">
                <a:solidFill>
                  <a:schemeClr val="dk1"/>
                </a:solidFill>
                <a:latin typeface="Aptos" panose="020B0004020202020204" pitchFamily="34" charset="0"/>
                <a:ea typeface="Calibri"/>
                <a:cs typeface="Calibri"/>
                <a:sym typeface="Calibri"/>
              </a:rPr>
              <a:t>Princeton Global Forcings</a:t>
            </a:r>
            <a:endParaRPr dirty="0">
              <a:latin typeface="Aptos" panose="020B0004020202020204" pitchFamily="34" charset="0"/>
            </a:endParaRPr>
          </a:p>
        </p:txBody>
      </p:sp>
    </p:spTree>
    <p:extLst>
      <p:ext uri="{BB962C8B-B14F-4D97-AF65-F5344CB8AC3E}">
        <p14:creationId xmlns:p14="http://schemas.microsoft.com/office/powerpoint/2010/main" val="199167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49" grpId="0"/>
      <p:bldP spid="51" grpId="0"/>
      <p:bldP spid="53" grpId="0"/>
      <p:bldP spid="5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771F22-D1C8-3839-476E-7A70E1F1F918}"/>
              </a:ext>
            </a:extLst>
          </p:cNvPr>
          <p:cNvPicPr>
            <a:picLocks noChangeAspect="1"/>
          </p:cNvPicPr>
          <p:nvPr/>
        </p:nvPicPr>
        <p:blipFill>
          <a:blip r:embed="rId2"/>
          <a:stretch>
            <a:fillRect/>
          </a:stretch>
        </p:blipFill>
        <p:spPr>
          <a:xfrm>
            <a:off x="1399196" y="2043840"/>
            <a:ext cx="7772400" cy="3251325"/>
          </a:xfrm>
          <a:prstGeom prst="rect">
            <a:avLst/>
          </a:prstGeom>
        </p:spPr>
      </p:pic>
      <p:sp>
        <p:nvSpPr>
          <p:cNvPr id="36866" name="TextBox 4">
            <a:extLst>
              <a:ext uri="{FF2B5EF4-FFF2-40B4-BE49-F238E27FC236}">
                <a16:creationId xmlns:a16="http://schemas.microsoft.com/office/drawing/2014/main" id="{62C0D148-AED7-504F-8A60-3B10A3716162}"/>
              </a:ext>
            </a:extLst>
          </p:cNvPr>
          <p:cNvSpPr txBox="1">
            <a:spLocks noChangeArrowheads="1"/>
          </p:cNvSpPr>
          <p:nvPr/>
        </p:nvSpPr>
        <p:spPr bwMode="auto">
          <a:xfrm>
            <a:off x="1632897" y="145143"/>
            <a:ext cx="8926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latin typeface="Aptos" panose="020B0004020202020204" pitchFamily="34" charset="0"/>
              </a:rPr>
              <a:t>Representing Uncertainty in the FDM Forecasts</a:t>
            </a:r>
          </a:p>
        </p:txBody>
      </p:sp>
      <p:sp>
        <p:nvSpPr>
          <p:cNvPr id="20" name="TextBox 19">
            <a:extLst>
              <a:ext uri="{FF2B5EF4-FFF2-40B4-BE49-F238E27FC236}">
                <a16:creationId xmlns:a16="http://schemas.microsoft.com/office/drawing/2014/main" id="{C7926486-9D9C-5E46-BE9C-E3270163B3EF}"/>
              </a:ext>
            </a:extLst>
          </p:cNvPr>
          <p:cNvSpPr txBox="1"/>
          <p:nvPr/>
        </p:nvSpPr>
        <p:spPr>
          <a:xfrm>
            <a:off x="310441" y="732751"/>
            <a:ext cx="10925830"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ptos" panose="020B0004020202020204" pitchFamily="34" charset="0"/>
                <a:cs typeface="Arial" panose="020B0604020202020204" pitchFamily="34" charset="0"/>
              </a:rPr>
              <a:t>The uncertainty in hydrological forecasts are represented by the range of the ensemble</a:t>
            </a:r>
          </a:p>
          <a:p>
            <a:pPr marL="285750" indent="-285750">
              <a:buFont typeface="Arial" panose="020B0604020202020204" pitchFamily="34" charset="0"/>
              <a:buChar char="•"/>
            </a:pPr>
            <a:r>
              <a:rPr lang="en-GB" sz="2000" dirty="0">
                <a:latin typeface="Aptos" panose="020B0004020202020204" pitchFamily="34" charset="0"/>
                <a:cs typeface="Arial" panose="020B0604020202020204" pitchFamily="34" charset="0"/>
              </a:rPr>
              <a:t>Here the forecasts show an increasing streamflow with increasing uncertainty over time</a:t>
            </a:r>
          </a:p>
          <a:p>
            <a:pPr marL="285750" indent="-285750">
              <a:buFont typeface="Arial" panose="020B0604020202020204" pitchFamily="34" charset="0"/>
              <a:buChar char="•"/>
            </a:pPr>
            <a:r>
              <a:rPr lang="en-US" sz="2000" dirty="0">
                <a:latin typeface="Aptos" panose="020B0004020202020204" pitchFamily="34" charset="0"/>
              </a:rPr>
              <a:t>Note that the inundation forecasts are deterministic at present</a:t>
            </a:r>
          </a:p>
          <a:p>
            <a:pPr marL="285750" indent="-285750">
              <a:buFont typeface="Arial" panose="020B0604020202020204" pitchFamily="34" charset="0"/>
              <a:buChar char="•"/>
            </a:pPr>
            <a:endParaRPr lang="en-GB" sz="2000" dirty="0">
              <a:latin typeface="Aptos" panose="020B0004020202020204" pitchFamily="34" charset="0"/>
              <a:cs typeface="Arial" panose="020B0604020202020204" pitchFamily="34" charset="0"/>
            </a:endParaRPr>
          </a:p>
          <a:p>
            <a:pPr marL="285750" indent="-285750">
              <a:buFont typeface="Arial" panose="020B0604020202020204" pitchFamily="34" charset="0"/>
              <a:buChar char="•"/>
            </a:pPr>
            <a:endParaRPr lang="en-GB" sz="2000" dirty="0">
              <a:latin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F9B8C05-CD08-1A4F-A60F-D9253926740F}"/>
              </a:ext>
            </a:extLst>
          </p:cNvPr>
          <p:cNvSpPr txBox="1"/>
          <p:nvPr/>
        </p:nvSpPr>
        <p:spPr>
          <a:xfrm>
            <a:off x="10155631" y="3648647"/>
            <a:ext cx="1802929" cy="923330"/>
          </a:xfrm>
          <a:prstGeom prst="rect">
            <a:avLst/>
          </a:prstGeom>
          <a:noFill/>
        </p:spPr>
        <p:txBody>
          <a:bodyPr wrap="square" rtlCol="0">
            <a:spAutoFit/>
          </a:bodyPr>
          <a:lstStyle/>
          <a:p>
            <a:r>
              <a:rPr lang="en-US" dirty="0">
                <a:latin typeface="Aptos" panose="020B0004020202020204" pitchFamily="34" charset="0"/>
              </a:rPr>
              <a:t>The ensemble </a:t>
            </a:r>
          </a:p>
          <a:p>
            <a:r>
              <a:rPr lang="en-US" dirty="0">
                <a:latin typeface="Aptos" panose="020B0004020202020204" pitchFamily="34" charset="0"/>
              </a:rPr>
              <a:t>mean/median forecast</a:t>
            </a:r>
          </a:p>
        </p:txBody>
      </p:sp>
      <p:sp>
        <p:nvSpPr>
          <p:cNvPr id="10" name="TextBox 9">
            <a:extLst>
              <a:ext uri="{FF2B5EF4-FFF2-40B4-BE49-F238E27FC236}">
                <a16:creationId xmlns:a16="http://schemas.microsoft.com/office/drawing/2014/main" id="{13F68D80-C6E6-374A-BDD7-6644EBE33A47}"/>
              </a:ext>
            </a:extLst>
          </p:cNvPr>
          <p:cNvSpPr txBox="1"/>
          <p:nvPr/>
        </p:nvSpPr>
        <p:spPr>
          <a:xfrm>
            <a:off x="2298735" y="6118424"/>
            <a:ext cx="1831912" cy="369332"/>
          </a:xfrm>
          <a:prstGeom prst="rect">
            <a:avLst/>
          </a:prstGeom>
          <a:noFill/>
        </p:spPr>
        <p:txBody>
          <a:bodyPr wrap="none" rtlCol="0">
            <a:spAutoFit/>
          </a:bodyPr>
          <a:lstStyle/>
          <a:p>
            <a:r>
              <a:rPr lang="en-US" dirty="0">
                <a:latin typeface="Aptos" panose="020B0004020202020204" pitchFamily="34" charset="0"/>
              </a:rPr>
              <a:t>The historic data</a:t>
            </a:r>
          </a:p>
        </p:txBody>
      </p:sp>
      <p:sp>
        <p:nvSpPr>
          <p:cNvPr id="12" name="TextBox 11">
            <a:extLst>
              <a:ext uri="{FF2B5EF4-FFF2-40B4-BE49-F238E27FC236}">
                <a16:creationId xmlns:a16="http://schemas.microsoft.com/office/drawing/2014/main" id="{4B251703-4C35-9441-B2E0-41D8764D1B48}"/>
              </a:ext>
            </a:extLst>
          </p:cNvPr>
          <p:cNvSpPr txBox="1"/>
          <p:nvPr/>
        </p:nvSpPr>
        <p:spPr>
          <a:xfrm>
            <a:off x="3659123" y="6395140"/>
            <a:ext cx="1810432" cy="369332"/>
          </a:xfrm>
          <a:prstGeom prst="rect">
            <a:avLst/>
          </a:prstGeom>
          <a:noFill/>
        </p:spPr>
        <p:txBody>
          <a:bodyPr wrap="none" rtlCol="0">
            <a:spAutoFit/>
          </a:bodyPr>
          <a:lstStyle/>
          <a:p>
            <a:r>
              <a:rPr lang="en-US" dirty="0">
                <a:latin typeface="Aptos" panose="020B0004020202020204" pitchFamily="34" charset="0"/>
              </a:rPr>
              <a:t>The current data</a:t>
            </a:r>
          </a:p>
        </p:txBody>
      </p:sp>
      <p:sp>
        <p:nvSpPr>
          <p:cNvPr id="13" name="TextBox 12">
            <a:extLst>
              <a:ext uri="{FF2B5EF4-FFF2-40B4-BE49-F238E27FC236}">
                <a16:creationId xmlns:a16="http://schemas.microsoft.com/office/drawing/2014/main" id="{2D595AF6-9E5F-2843-A107-B7CC93F21D56}"/>
              </a:ext>
            </a:extLst>
          </p:cNvPr>
          <p:cNvSpPr txBox="1"/>
          <p:nvPr/>
        </p:nvSpPr>
        <p:spPr>
          <a:xfrm>
            <a:off x="10173013" y="5432717"/>
            <a:ext cx="1627369" cy="646331"/>
          </a:xfrm>
          <a:prstGeom prst="rect">
            <a:avLst/>
          </a:prstGeom>
          <a:noFill/>
        </p:spPr>
        <p:txBody>
          <a:bodyPr wrap="square" rtlCol="0">
            <a:spAutoFit/>
          </a:bodyPr>
          <a:lstStyle/>
          <a:p>
            <a:r>
              <a:rPr lang="en-US" dirty="0">
                <a:latin typeface="Aptos" panose="020B0004020202020204" pitchFamily="34" charset="0"/>
              </a:rPr>
              <a:t>The ensemble </a:t>
            </a:r>
          </a:p>
          <a:p>
            <a:r>
              <a:rPr lang="en-US" dirty="0">
                <a:latin typeface="Aptos" panose="020B0004020202020204" pitchFamily="34" charset="0"/>
              </a:rPr>
              <a:t>5</a:t>
            </a:r>
            <a:r>
              <a:rPr lang="en-US" baseline="30000" dirty="0">
                <a:latin typeface="Aptos" panose="020B0004020202020204" pitchFamily="34" charset="0"/>
              </a:rPr>
              <a:t>th</a:t>
            </a:r>
            <a:r>
              <a:rPr lang="en-US" dirty="0">
                <a:latin typeface="Aptos" panose="020B0004020202020204" pitchFamily="34" charset="0"/>
              </a:rPr>
              <a:t> percentile</a:t>
            </a:r>
          </a:p>
        </p:txBody>
      </p:sp>
      <p:sp>
        <p:nvSpPr>
          <p:cNvPr id="14" name="TextBox 13">
            <a:extLst>
              <a:ext uri="{FF2B5EF4-FFF2-40B4-BE49-F238E27FC236}">
                <a16:creationId xmlns:a16="http://schemas.microsoft.com/office/drawing/2014/main" id="{8EEDC4EB-B489-594C-AD94-11471231724D}"/>
              </a:ext>
            </a:extLst>
          </p:cNvPr>
          <p:cNvSpPr txBox="1"/>
          <p:nvPr/>
        </p:nvSpPr>
        <p:spPr>
          <a:xfrm>
            <a:off x="5708098" y="6118424"/>
            <a:ext cx="1904176" cy="369332"/>
          </a:xfrm>
          <a:prstGeom prst="rect">
            <a:avLst/>
          </a:prstGeom>
          <a:noFill/>
        </p:spPr>
        <p:txBody>
          <a:bodyPr wrap="none" rtlCol="0">
            <a:spAutoFit/>
          </a:bodyPr>
          <a:lstStyle/>
          <a:p>
            <a:r>
              <a:rPr lang="en-US" dirty="0">
                <a:latin typeface="Aptos" panose="020B0004020202020204" pitchFamily="34" charset="0"/>
              </a:rPr>
              <a:t>The forecast data</a:t>
            </a:r>
          </a:p>
        </p:txBody>
      </p:sp>
      <p:sp>
        <p:nvSpPr>
          <p:cNvPr id="17" name="TextBox 16">
            <a:extLst>
              <a:ext uri="{FF2B5EF4-FFF2-40B4-BE49-F238E27FC236}">
                <a16:creationId xmlns:a16="http://schemas.microsoft.com/office/drawing/2014/main" id="{E39BE143-DEE3-CD45-BC6F-2162250DCC87}"/>
              </a:ext>
            </a:extLst>
          </p:cNvPr>
          <p:cNvSpPr txBox="1"/>
          <p:nvPr/>
        </p:nvSpPr>
        <p:spPr>
          <a:xfrm>
            <a:off x="10173013" y="2175906"/>
            <a:ext cx="1627369" cy="646331"/>
          </a:xfrm>
          <a:prstGeom prst="rect">
            <a:avLst/>
          </a:prstGeom>
          <a:noFill/>
        </p:spPr>
        <p:txBody>
          <a:bodyPr wrap="square" rtlCol="0">
            <a:spAutoFit/>
          </a:bodyPr>
          <a:lstStyle/>
          <a:p>
            <a:r>
              <a:rPr lang="en-US" dirty="0">
                <a:latin typeface="Aptos" panose="020B0004020202020204" pitchFamily="34" charset="0"/>
              </a:rPr>
              <a:t>The ensemble </a:t>
            </a:r>
          </a:p>
          <a:p>
            <a:r>
              <a:rPr lang="en-US" dirty="0">
                <a:latin typeface="Aptos" panose="020B0004020202020204" pitchFamily="34" charset="0"/>
              </a:rPr>
              <a:t>95</a:t>
            </a:r>
            <a:r>
              <a:rPr lang="en-US" baseline="30000" dirty="0">
                <a:latin typeface="Aptos" panose="020B0004020202020204" pitchFamily="34" charset="0"/>
              </a:rPr>
              <a:t>th</a:t>
            </a:r>
            <a:r>
              <a:rPr lang="en-US" dirty="0">
                <a:latin typeface="Aptos" panose="020B0004020202020204" pitchFamily="34" charset="0"/>
              </a:rPr>
              <a:t> percentile</a:t>
            </a:r>
          </a:p>
        </p:txBody>
      </p:sp>
      <p:cxnSp>
        <p:nvCxnSpPr>
          <p:cNvPr id="7" name="Straight Arrow Connector 6">
            <a:extLst>
              <a:ext uri="{FF2B5EF4-FFF2-40B4-BE49-F238E27FC236}">
                <a16:creationId xmlns:a16="http://schemas.microsoft.com/office/drawing/2014/main" id="{CC5EA090-FCBE-7E42-941D-171AA0E1D4C0}"/>
              </a:ext>
            </a:extLst>
          </p:cNvPr>
          <p:cNvCxnSpPr>
            <a:cxnSpLocks/>
          </p:cNvCxnSpPr>
          <p:nvPr/>
        </p:nvCxnSpPr>
        <p:spPr>
          <a:xfrm>
            <a:off x="6616590" y="3307308"/>
            <a:ext cx="0" cy="1375855"/>
          </a:xfrm>
          <a:prstGeom prst="straightConnector1">
            <a:avLst/>
          </a:prstGeom>
          <a:ln w="63500">
            <a:solidFill>
              <a:srgbClr val="C00000">
                <a:alpha val="52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8D2D031-A4ED-B04A-B398-22851767BE17}"/>
              </a:ext>
            </a:extLst>
          </p:cNvPr>
          <p:cNvSpPr txBox="1"/>
          <p:nvPr/>
        </p:nvSpPr>
        <p:spPr>
          <a:xfrm>
            <a:off x="5205108" y="3002316"/>
            <a:ext cx="1455078" cy="646331"/>
          </a:xfrm>
          <a:prstGeom prst="rect">
            <a:avLst/>
          </a:prstGeom>
          <a:noFill/>
        </p:spPr>
        <p:txBody>
          <a:bodyPr wrap="none" rtlCol="0">
            <a:spAutoFit/>
          </a:bodyPr>
          <a:lstStyle/>
          <a:p>
            <a:r>
              <a:rPr lang="en-US" dirty="0">
                <a:latin typeface="Aptos" panose="020B0004020202020204" pitchFamily="34" charset="0"/>
              </a:rPr>
              <a:t>The forecast </a:t>
            </a:r>
          </a:p>
          <a:p>
            <a:r>
              <a:rPr lang="en-US" dirty="0">
                <a:latin typeface="Aptos" panose="020B0004020202020204" pitchFamily="34" charset="0"/>
              </a:rPr>
              <a:t>uncertainty</a:t>
            </a:r>
          </a:p>
        </p:txBody>
      </p:sp>
      <p:cxnSp>
        <p:nvCxnSpPr>
          <p:cNvPr id="21" name="Straight Arrow Connector 20">
            <a:extLst>
              <a:ext uri="{FF2B5EF4-FFF2-40B4-BE49-F238E27FC236}">
                <a16:creationId xmlns:a16="http://schemas.microsoft.com/office/drawing/2014/main" id="{6E00091E-7737-714B-9E1E-58EE88414D9B}"/>
              </a:ext>
            </a:extLst>
          </p:cNvPr>
          <p:cNvCxnSpPr>
            <a:cxnSpLocks/>
            <a:stCxn id="17" idx="1"/>
          </p:cNvCxnSpPr>
          <p:nvPr/>
        </p:nvCxnSpPr>
        <p:spPr>
          <a:xfrm flipH="1" flipV="1">
            <a:off x="9263237" y="2391518"/>
            <a:ext cx="909776" cy="107554"/>
          </a:xfrm>
          <a:prstGeom prst="straightConnector1">
            <a:avLst/>
          </a:prstGeom>
          <a:ln w="63500">
            <a:solidFill>
              <a:srgbClr val="C00000">
                <a:alpha val="52000"/>
              </a:srgb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D04B077-D525-FA4F-9F54-B702933D0486}"/>
              </a:ext>
            </a:extLst>
          </p:cNvPr>
          <p:cNvCxnSpPr>
            <a:cxnSpLocks/>
            <a:stCxn id="2" idx="1"/>
          </p:cNvCxnSpPr>
          <p:nvPr/>
        </p:nvCxnSpPr>
        <p:spPr>
          <a:xfrm flipH="1" flipV="1">
            <a:off x="9171596" y="3797677"/>
            <a:ext cx="984035" cy="312635"/>
          </a:xfrm>
          <a:prstGeom prst="straightConnector1">
            <a:avLst/>
          </a:prstGeom>
          <a:ln w="63500">
            <a:solidFill>
              <a:srgbClr val="C00000">
                <a:alpha val="52000"/>
              </a:srgb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DE94BCA-5EAF-4E4B-BA71-1EDD4EF02ADE}"/>
              </a:ext>
            </a:extLst>
          </p:cNvPr>
          <p:cNvCxnSpPr>
            <a:cxnSpLocks/>
            <a:stCxn id="13" idx="1"/>
          </p:cNvCxnSpPr>
          <p:nvPr/>
        </p:nvCxnSpPr>
        <p:spPr>
          <a:xfrm flipH="1" flipV="1">
            <a:off x="9171596" y="4897652"/>
            <a:ext cx="1001417" cy="858231"/>
          </a:xfrm>
          <a:prstGeom prst="straightConnector1">
            <a:avLst/>
          </a:prstGeom>
          <a:ln w="63500">
            <a:solidFill>
              <a:srgbClr val="C00000">
                <a:alpha val="52000"/>
              </a:srgb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9" name="Left Brace 28">
            <a:extLst>
              <a:ext uri="{FF2B5EF4-FFF2-40B4-BE49-F238E27FC236}">
                <a16:creationId xmlns:a16="http://schemas.microsoft.com/office/drawing/2014/main" id="{870EBDD6-CE26-72E5-20F5-AC8016D1A101}"/>
              </a:ext>
            </a:extLst>
          </p:cNvPr>
          <p:cNvSpPr/>
          <p:nvPr/>
        </p:nvSpPr>
        <p:spPr>
          <a:xfrm rot="16200000">
            <a:off x="2848190" y="4654067"/>
            <a:ext cx="677662" cy="225105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e 29">
            <a:extLst>
              <a:ext uri="{FF2B5EF4-FFF2-40B4-BE49-F238E27FC236}">
                <a16:creationId xmlns:a16="http://schemas.microsoft.com/office/drawing/2014/main" id="{A9F75D5E-FB8A-66AA-439B-20B9E1DEC311}"/>
              </a:ext>
            </a:extLst>
          </p:cNvPr>
          <p:cNvSpPr/>
          <p:nvPr/>
        </p:nvSpPr>
        <p:spPr>
          <a:xfrm rot="16200000">
            <a:off x="6378250" y="3889974"/>
            <a:ext cx="677662" cy="377048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Left Brace 30">
            <a:extLst>
              <a:ext uri="{FF2B5EF4-FFF2-40B4-BE49-F238E27FC236}">
                <a16:creationId xmlns:a16="http://schemas.microsoft.com/office/drawing/2014/main" id="{8961ECFD-B4F6-7BFA-75A6-8D1328B80A29}"/>
              </a:ext>
            </a:extLst>
          </p:cNvPr>
          <p:cNvSpPr/>
          <p:nvPr/>
        </p:nvSpPr>
        <p:spPr>
          <a:xfrm rot="16200000">
            <a:off x="4080689" y="5761356"/>
            <a:ext cx="970042" cy="32885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6593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4">
            <a:extLst>
              <a:ext uri="{FF2B5EF4-FFF2-40B4-BE49-F238E27FC236}">
                <a16:creationId xmlns:a16="http://schemas.microsoft.com/office/drawing/2014/main" id="{62C0D148-AED7-504F-8A60-3B10A3716162}"/>
              </a:ext>
            </a:extLst>
          </p:cNvPr>
          <p:cNvSpPr txBox="1">
            <a:spLocks noChangeArrowheads="1"/>
          </p:cNvSpPr>
          <p:nvPr/>
        </p:nvSpPr>
        <p:spPr bwMode="auto">
          <a:xfrm>
            <a:off x="3412880" y="145143"/>
            <a:ext cx="53663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dirty="0">
                <a:latin typeface="Aptos" panose="020B0004020202020204" pitchFamily="34" charset="0"/>
              </a:rPr>
              <a:t>Propagation of Uncertainty </a:t>
            </a:r>
          </a:p>
        </p:txBody>
      </p:sp>
      <p:pic>
        <p:nvPicPr>
          <p:cNvPr id="5" name="Picture 4" descr="Graphical user interface, chart&#10;&#10;Description automatically generated">
            <a:extLst>
              <a:ext uri="{FF2B5EF4-FFF2-40B4-BE49-F238E27FC236}">
                <a16:creationId xmlns:a16="http://schemas.microsoft.com/office/drawing/2014/main" id="{33E9BC81-8FCE-5F48-9A3E-E7FA0E3E3A09}"/>
              </a:ext>
            </a:extLst>
          </p:cNvPr>
          <p:cNvPicPr>
            <a:picLocks noChangeAspect="1"/>
          </p:cNvPicPr>
          <p:nvPr/>
        </p:nvPicPr>
        <p:blipFill>
          <a:blip r:embed="rId2"/>
          <a:stretch>
            <a:fillRect/>
          </a:stretch>
        </p:blipFill>
        <p:spPr>
          <a:xfrm>
            <a:off x="383547" y="2674936"/>
            <a:ext cx="4042833" cy="1949988"/>
          </a:xfrm>
          <a:prstGeom prst="rect">
            <a:avLst/>
          </a:prstGeom>
          <a:effectLst>
            <a:outerShdw blurRad="50800" dist="38100" dir="2700000" algn="tl" rotWithShape="0">
              <a:prstClr val="black">
                <a:alpha val="40000"/>
              </a:prstClr>
            </a:outerShdw>
          </a:effectLst>
        </p:spPr>
      </p:pic>
      <p:pic>
        <p:nvPicPr>
          <p:cNvPr id="8" name="Picture 7" descr="Chart, line chart&#10;&#10;Description automatically generated">
            <a:extLst>
              <a:ext uri="{FF2B5EF4-FFF2-40B4-BE49-F238E27FC236}">
                <a16:creationId xmlns:a16="http://schemas.microsoft.com/office/drawing/2014/main" id="{19F4E73C-C78F-624B-9E6D-C8FC46200FF1}"/>
              </a:ext>
            </a:extLst>
          </p:cNvPr>
          <p:cNvPicPr>
            <a:picLocks noChangeAspect="1"/>
          </p:cNvPicPr>
          <p:nvPr/>
        </p:nvPicPr>
        <p:blipFill rotWithShape="1">
          <a:blip r:embed="rId3"/>
          <a:srcRect t="1087"/>
          <a:stretch/>
        </p:blipFill>
        <p:spPr>
          <a:xfrm>
            <a:off x="5166781" y="2668020"/>
            <a:ext cx="4042834" cy="1956904"/>
          </a:xfrm>
          <a:prstGeom prst="rect">
            <a:avLst/>
          </a:prstGeom>
          <a:effectLst>
            <a:outerShdw blurRad="50800" dist="38100" dir="2700000" algn="tl" rotWithShape="0">
              <a:prstClr val="black">
                <a:alpha val="40000"/>
              </a:prstClr>
            </a:outerShdw>
          </a:effectLst>
        </p:spPr>
      </p:pic>
      <p:pic>
        <p:nvPicPr>
          <p:cNvPr id="19" name="Picture 18" descr="Chart, line chart&#10;&#10;Description automatically generated">
            <a:extLst>
              <a:ext uri="{FF2B5EF4-FFF2-40B4-BE49-F238E27FC236}">
                <a16:creationId xmlns:a16="http://schemas.microsoft.com/office/drawing/2014/main" id="{C8A7FD7E-1636-C246-A2F9-833485B1E9CC}"/>
              </a:ext>
            </a:extLst>
          </p:cNvPr>
          <p:cNvPicPr>
            <a:picLocks noChangeAspect="1"/>
          </p:cNvPicPr>
          <p:nvPr/>
        </p:nvPicPr>
        <p:blipFill>
          <a:blip r:embed="rId4"/>
          <a:stretch>
            <a:fillRect/>
          </a:stretch>
        </p:blipFill>
        <p:spPr>
          <a:xfrm>
            <a:off x="5166781" y="673771"/>
            <a:ext cx="4042833" cy="1949988"/>
          </a:xfrm>
          <a:prstGeom prst="rect">
            <a:avLst/>
          </a:prstGeom>
          <a:effectLst>
            <a:outerShdw blurRad="50800" dist="38100" dir="2700000" algn="tl" rotWithShape="0">
              <a:prstClr val="black">
                <a:alpha val="40000"/>
              </a:prstClr>
            </a:outerShdw>
          </a:effectLst>
        </p:spPr>
      </p:pic>
      <p:pic>
        <p:nvPicPr>
          <p:cNvPr id="23" name="Picture 22" descr="Chart, line chart&#10;&#10;Description automatically generated">
            <a:extLst>
              <a:ext uri="{FF2B5EF4-FFF2-40B4-BE49-F238E27FC236}">
                <a16:creationId xmlns:a16="http://schemas.microsoft.com/office/drawing/2014/main" id="{E8DDA114-6A1D-564B-A51A-3FE9872C8B6D}"/>
              </a:ext>
            </a:extLst>
          </p:cNvPr>
          <p:cNvPicPr>
            <a:picLocks noChangeAspect="1"/>
          </p:cNvPicPr>
          <p:nvPr/>
        </p:nvPicPr>
        <p:blipFill>
          <a:blip r:embed="rId5"/>
          <a:stretch>
            <a:fillRect/>
          </a:stretch>
        </p:blipFill>
        <p:spPr>
          <a:xfrm>
            <a:off x="5166782" y="4695191"/>
            <a:ext cx="4042833" cy="2017666"/>
          </a:xfrm>
          <a:prstGeom prst="rect">
            <a:avLst/>
          </a:prstGeom>
          <a:effectLst>
            <a:outerShdw blurRad="50800" dist="38100" dir="2700000" algn="tl" rotWithShape="0">
              <a:prstClr val="black">
                <a:alpha val="40000"/>
              </a:prstClr>
            </a:outerShdw>
          </a:effectLst>
        </p:spPr>
      </p:pic>
      <p:cxnSp>
        <p:nvCxnSpPr>
          <p:cNvPr id="28" name="Straight Arrow Connector 27">
            <a:extLst>
              <a:ext uri="{FF2B5EF4-FFF2-40B4-BE49-F238E27FC236}">
                <a16:creationId xmlns:a16="http://schemas.microsoft.com/office/drawing/2014/main" id="{4FC7CFED-B92D-AD4A-B386-0137593C538A}"/>
              </a:ext>
            </a:extLst>
          </p:cNvPr>
          <p:cNvCxnSpPr>
            <a:cxnSpLocks/>
            <a:stCxn id="5" idx="3"/>
            <a:endCxn id="19" idx="1"/>
          </p:cNvCxnSpPr>
          <p:nvPr/>
        </p:nvCxnSpPr>
        <p:spPr>
          <a:xfrm flipV="1">
            <a:off x="4426380" y="1648765"/>
            <a:ext cx="740401" cy="2001165"/>
          </a:xfrm>
          <a:prstGeom prst="straightConnector1">
            <a:avLst/>
          </a:prstGeom>
          <a:ln w="63500">
            <a:solidFill>
              <a:srgbClr val="C00000">
                <a:alpha val="52000"/>
              </a:srgb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AD0B5E7-1183-8B4B-9362-F6B1E7F6770A}"/>
              </a:ext>
            </a:extLst>
          </p:cNvPr>
          <p:cNvCxnSpPr>
            <a:cxnSpLocks/>
            <a:stCxn id="5" idx="3"/>
            <a:endCxn id="8" idx="1"/>
          </p:cNvCxnSpPr>
          <p:nvPr/>
        </p:nvCxnSpPr>
        <p:spPr>
          <a:xfrm flipV="1">
            <a:off x="4426380" y="3646472"/>
            <a:ext cx="740401" cy="3458"/>
          </a:xfrm>
          <a:prstGeom prst="straightConnector1">
            <a:avLst/>
          </a:prstGeom>
          <a:ln w="63500">
            <a:solidFill>
              <a:srgbClr val="C00000">
                <a:alpha val="52000"/>
              </a:srgb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516B6E-4138-FD41-8794-57DF1DCB20D2}"/>
              </a:ext>
            </a:extLst>
          </p:cNvPr>
          <p:cNvCxnSpPr>
            <a:cxnSpLocks/>
            <a:stCxn id="5" idx="3"/>
            <a:endCxn id="23" idx="1"/>
          </p:cNvCxnSpPr>
          <p:nvPr/>
        </p:nvCxnSpPr>
        <p:spPr>
          <a:xfrm>
            <a:off x="4426380" y="3649930"/>
            <a:ext cx="740402" cy="2054094"/>
          </a:xfrm>
          <a:prstGeom prst="straightConnector1">
            <a:avLst/>
          </a:prstGeom>
          <a:ln w="63500">
            <a:solidFill>
              <a:srgbClr val="C00000">
                <a:alpha val="52000"/>
              </a:srgb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990CA95-DFD6-0B42-8B01-E665BD019B36}"/>
              </a:ext>
            </a:extLst>
          </p:cNvPr>
          <p:cNvSpPr txBox="1"/>
          <p:nvPr/>
        </p:nvSpPr>
        <p:spPr>
          <a:xfrm>
            <a:off x="763765" y="1970836"/>
            <a:ext cx="3662614" cy="646331"/>
          </a:xfrm>
          <a:prstGeom prst="rect">
            <a:avLst/>
          </a:prstGeom>
          <a:noFill/>
        </p:spPr>
        <p:txBody>
          <a:bodyPr wrap="square" rtlCol="0">
            <a:spAutoFit/>
          </a:bodyPr>
          <a:lstStyle/>
          <a:p>
            <a:pPr algn="ctr"/>
            <a:r>
              <a:rPr lang="en-US" dirty="0">
                <a:latin typeface="Aptos" panose="020B0004020202020204" pitchFamily="34" charset="0"/>
              </a:rPr>
              <a:t>Ensemble of precipitation (and temperature) forecasts</a:t>
            </a:r>
          </a:p>
        </p:txBody>
      </p:sp>
      <p:sp>
        <p:nvSpPr>
          <p:cNvPr id="38" name="TextBox 37">
            <a:extLst>
              <a:ext uri="{FF2B5EF4-FFF2-40B4-BE49-F238E27FC236}">
                <a16:creationId xmlns:a16="http://schemas.microsoft.com/office/drawing/2014/main" id="{3462C104-9A40-6341-A37C-5E198C7A7E6B}"/>
              </a:ext>
            </a:extLst>
          </p:cNvPr>
          <p:cNvSpPr txBox="1"/>
          <p:nvPr/>
        </p:nvSpPr>
        <p:spPr>
          <a:xfrm>
            <a:off x="9533467" y="3184807"/>
            <a:ext cx="1964266" cy="923330"/>
          </a:xfrm>
          <a:prstGeom prst="rect">
            <a:avLst/>
          </a:prstGeom>
          <a:noFill/>
        </p:spPr>
        <p:txBody>
          <a:bodyPr wrap="square" rtlCol="0">
            <a:spAutoFit/>
          </a:bodyPr>
          <a:lstStyle/>
          <a:p>
            <a:r>
              <a:rPr lang="en-US" dirty="0">
                <a:latin typeface="Aptos" panose="020B0004020202020204" pitchFamily="34" charset="0"/>
              </a:rPr>
              <a:t>Ensembles of hydrological forecasts</a:t>
            </a:r>
          </a:p>
        </p:txBody>
      </p:sp>
    </p:spTree>
    <p:extLst>
      <p:ext uri="{BB962C8B-B14F-4D97-AF65-F5344CB8AC3E}">
        <p14:creationId xmlns:p14="http://schemas.microsoft.com/office/powerpoint/2010/main" val="223541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5">
            <a:extLst>
              <a:ext uri="{FF2B5EF4-FFF2-40B4-BE49-F238E27FC236}">
                <a16:creationId xmlns:a16="http://schemas.microsoft.com/office/drawing/2014/main" id="{73A3A6E4-DF63-1E46-A104-2B2EC4EF4FE8}"/>
              </a:ext>
            </a:extLst>
          </p:cNvPr>
          <p:cNvSpPr>
            <a:spLocks noChangeArrowheads="1"/>
          </p:cNvSpPr>
          <p:nvPr/>
        </p:nvSpPr>
        <p:spPr bwMode="auto">
          <a:xfrm>
            <a:off x="1612900" y="220663"/>
            <a:ext cx="89154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5000"/>
              </a:lnSpc>
              <a:buClr>
                <a:srgbClr val="000000"/>
              </a:buClr>
              <a:buSzPts val="1200"/>
            </a:pPr>
            <a:r>
              <a:rPr lang="en-US" altLang="en-US" sz="2800" b="1" dirty="0">
                <a:solidFill>
                  <a:srgbClr val="000000"/>
                </a:solidFill>
                <a:latin typeface="Aptos" panose="020B0004020202020204" pitchFamily="34" charset="0"/>
                <a:sym typeface="Montserrat"/>
              </a:rPr>
              <a:t>Forecast Skill for River Flooding from Cyclone </a:t>
            </a:r>
            <a:r>
              <a:rPr lang="en-US" altLang="en-US" sz="2800" b="1" dirty="0" err="1">
                <a:solidFill>
                  <a:srgbClr val="000000"/>
                </a:solidFill>
                <a:latin typeface="Aptos" panose="020B0004020202020204" pitchFamily="34" charset="0"/>
                <a:sym typeface="Montserrat"/>
              </a:rPr>
              <a:t>Idai</a:t>
            </a:r>
            <a:endParaRPr lang="en-US" altLang="en-US" sz="2800" b="1" dirty="0">
              <a:solidFill>
                <a:srgbClr val="000000"/>
              </a:solidFill>
              <a:latin typeface="Aptos" panose="020B0004020202020204" pitchFamily="34" charset="0"/>
              <a:sym typeface="Montserrat"/>
            </a:endParaRPr>
          </a:p>
        </p:txBody>
      </p:sp>
      <p:sp>
        <p:nvSpPr>
          <p:cNvPr id="58370" name="TextBox 1">
            <a:extLst>
              <a:ext uri="{FF2B5EF4-FFF2-40B4-BE49-F238E27FC236}">
                <a16:creationId xmlns:a16="http://schemas.microsoft.com/office/drawing/2014/main" id="{9FD578FB-C893-254F-92AD-92555B5A361A}"/>
              </a:ext>
            </a:extLst>
          </p:cNvPr>
          <p:cNvSpPr txBox="1">
            <a:spLocks noChangeArrowheads="1"/>
          </p:cNvSpPr>
          <p:nvPr/>
        </p:nvSpPr>
        <p:spPr bwMode="auto">
          <a:xfrm>
            <a:off x="1628775" y="1055688"/>
            <a:ext cx="8883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000000"/>
                </a:solidFill>
                <a:latin typeface="Aptos" panose="020B0004020202020204" pitchFamily="34" charset="0"/>
                <a:ea typeface="Avenir Next" panose="020B0503020202020204" pitchFamily="34" charset="0"/>
                <a:cs typeface="Avenir Next" panose="020B0503020202020204" pitchFamily="34" charset="0"/>
              </a:rPr>
              <a:t>Example of forecast skill and ensemble spread for the peak flooding </a:t>
            </a:r>
          </a:p>
          <a:p>
            <a:pPr algn="ctr" eaLnBrk="1" hangingPunct="1"/>
            <a:r>
              <a:rPr lang="en-US" altLang="en-US">
                <a:solidFill>
                  <a:srgbClr val="000000"/>
                </a:solidFill>
                <a:latin typeface="Aptos" panose="020B0004020202020204" pitchFamily="34" charset="0"/>
                <a:ea typeface="Avenir Next" panose="020B0503020202020204" pitchFamily="34" charset="0"/>
                <a:cs typeface="Avenir Next" panose="020B0503020202020204" pitchFamily="34" charset="0"/>
              </a:rPr>
              <a:t>on the Pungwe River, 11 March – 5 April </a:t>
            </a:r>
          </a:p>
        </p:txBody>
      </p:sp>
      <p:pic>
        <p:nvPicPr>
          <p:cNvPr id="58371" name="Picture 2">
            <a:extLst>
              <a:ext uri="{FF2B5EF4-FFF2-40B4-BE49-F238E27FC236}">
                <a16:creationId xmlns:a16="http://schemas.microsoft.com/office/drawing/2014/main" id="{9BFA1312-EC89-854A-BA35-700945DDC02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36766" y="1905000"/>
            <a:ext cx="8080375"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18EF8CD-B2B6-084C-885D-C466DBDD789B}"/>
              </a:ext>
            </a:extLst>
          </p:cNvPr>
          <p:cNvSpPr/>
          <p:nvPr/>
        </p:nvSpPr>
        <p:spPr>
          <a:xfrm>
            <a:off x="1646238" y="4972050"/>
            <a:ext cx="5918200" cy="161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Aptos" panose="020B0004020202020204" pitchFamily="34" charset="0"/>
            </a:endParaRPr>
          </a:p>
        </p:txBody>
      </p:sp>
      <p:cxnSp>
        <p:nvCxnSpPr>
          <p:cNvPr id="9" name="Straight Arrow Connector 8">
            <a:extLst>
              <a:ext uri="{FF2B5EF4-FFF2-40B4-BE49-F238E27FC236}">
                <a16:creationId xmlns:a16="http://schemas.microsoft.com/office/drawing/2014/main" id="{8F294F4C-F402-F844-8053-7E454F3F73DC}"/>
              </a:ext>
            </a:extLst>
          </p:cNvPr>
          <p:cNvCxnSpPr/>
          <p:nvPr/>
        </p:nvCxnSpPr>
        <p:spPr>
          <a:xfrm flipV="1">
            <a:off x="6262688" y="4899028"/>
            <a:ext cx="0" cy="6334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374" name="TextBox 10">
            <a:extLst>
              <a:ext uri="{FF2B5EF4-FFF2-40B4-BE49-F238E27FC236}">
                <a16:creationId xmlns:a16="http://schemas.microsoft.com/office/drawing/2014/main" id="{1697BE5D-48EC-0F41-A188-3A725FE2D000}"/>
              </a:ext>
            </a:extLst>
          </p:cNvPr>
          <p:cNvSpPr txBox="1">
            <a:spLocks noChangeArrowheads="1"/>
          </p:cNvSpPr>
          <p:nvPr/>
        </p:nvSpPr>
        <p:spPr bwMode="auto">
          <a:xfrm>
            <a:off x="6262688" y="5080000"/>
            <a:ext cx="1132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latin typeface="Aptos" panose="020B0004020202020204" pitchFamily="34" charset="0"/>
              </a:rPr>
              <a:t>Peak flow</a:t>
            </a:r>
          </a:p>
        </p:txBody>
      </p:sp>
      <p:pic>
        <p:nvPicPr>
          <p:cNvPr id="58375" name="Picture 12">
            <a:extLst>
              <a:ext uri="{FF2B5EF4-FFF2-40B4-BE49-F238E27FC236}">
                <a16:creationId xmlns:a16="http://schemas.microsoft.com/office/drawing/2014/main" id="{FC4D552E-0E3A-C140-A7BC-098E4024416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46238" y="1808166"/>
            <a:ext cx="3109912"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13">
            <a:extLst>
              <a:ext uri="{FF2B5EF4-FFF2-40B4-BE49-F238E27FC236}">
                <a16:creationId xmlns:a16="http://schemas.microsoft.com/office/drawing/2014/main" id="{AF632E6F-8A04-EB44-948B-921280ED4284}"/>
              </a:ext>
            </a:extLst>
          </p:cNvPr>
          <p:cNvSpPr txBox="1">
            <a:spLocks noChangeArrowheads="1"/>
          </p:cNvSpPr>
          <p:nvPr/>
        </p:nvSpPr>
        <p:spPr bwMode="auto">
          <a:xfrm>
            <a:off x="2822578" y="2916238"/>
            <a:ext cx="1505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solidFill>
                  <a:srgbClr val="000000"/>
                </a:solidFill>
                <a:latin typeface="Aptos" panose="020B0004020202020204" pitchFamily="34" charset="0"/>
              </a:rPr>
              <a:t>Pungwe River</a:t>
            </a:r>
          </a:p>
        </p:txBody>
      </p:sp>
    </p:spTree>
    <p:extLst>
      <p:ext uri="{BB962C8B-B14F-4D97-AF65-F5344CB8AC3E}">
        <p14:creationId xmlns:p14="http://schemas.microsoft.com/office/powerpoint/2010/main" val="208701986"/>
      </p:ext>
    </p:extLst>
  </p:cSld>
  <p:clrMapOvr>
    <a:masterClrMapping/>
  </p:clrMapOvr>
  <p:transition spd="slow" advTm="3696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43713608-D034-9A4D-B0CA-0F4995FD223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36766" y="1905000"/>
            <a:ext cx="8080375"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88E7C3C-48D8-5A4B-8C41-B190D489D802}"/>
              </a:ext>
            </a:extLst>
          </p:cNvPr>
          <p:cNvSpPr/>
          <p:nvPr/>
        </p:nvSpPr>
        <p:spPr>
          <a:xfrm>
            <a:off x="1646238" y="4972050"/>
            <a:ext cx="5918200" cy="161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Aptos" panose="020B0004020202020204" pitchFamily="34" charset="0"/>
            </a:endParaRPr>
          </a:p>
        </p:txBody>
      </p:sp>
      <p:cxnSp>
        <p:nvCxnSpPr>
          <p:cNvPr id="9" name="Straight Arrow Connector 8">
            <a:extLst>
              <a:ext uri="{FF2B5EF4-FFF2-40B4-BE49-F238E27FC236}">
                <a16:creationId xmlns:a16="http://schemas.microsoft.com/office/drawing/2014/main" id="{7D13A07F-7B6A-2341-84B1-BDC634137DEA}"/>
              </a:ext>
            </a:extLst>
          </p:cNvPr>
          <p:cNvCxnSpPr/>
          <p:nvPr/>
        </p:nvCxnSpPr>
        <p:spPr>
          <a:xfrm flipV="1">
            <a:off x="6262688" y="4899028"/>
            <a:ext cx="0" cy="6334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396" name="TextBox 10">
            <a:extLst>
              <a:ext uri="{FF2B5EF4-FFF2-40B4-BE49-F238E27FC236}">
                <a16:creationId xmlns:a16="http://schemas.microsoft.com/office/drawing/2014/main" id="{60BB9BCA-050A-464B-B425-100F5BC0EC94}"/>
              </a:ext>
            </a:extLst>
          </p:cNvPr>
          <p:cNvSpPr txBox="1">
            <a:spLocks noChangeArrowheads="1"/>
          </p:cNvSpPr>
          <p:nvPr/>
        </p:nvSpPr>
        <p:spPr bwMode="auto">
          <a:xfrm>
            <a:off x="6262688" y="5080000"/>
            <a:ext cx="1132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solidFill>
                  <a:srgbClr val="000000"/>
                </a:solidFill>
                <a:latin typeface="Aptos" panose="020B0004020202020204" pitchFamily="34" charset="0"/>
              </a:rPr>
              <a:t>Peak flow</a:t>
            </a:r>
          </a:p>
        </p:txBody>
      </p:sp>
      <p:sp>
        <p:nvSpPr>
          <p:cNvPr id="59397" name="Rectangle 7">
            <a:extLst>
              <a:ext uri="{FF2B5EF4-FFF2-40B4-BE49-F238E27FC236}">
                <a16:creationId xmlns:a16="http://schemas.microsoft.com/office/drawing/2014/main" id="{69C623FB-E025-5244-B7D1-4F303E99D5D3}"/>
              </a:ext>
            </a:extLst>
          </p:cNvPr>
          <p:cNvSpPr>
            <a:spLocks noChangeArrowheads="1"/>
          </p:cNvSpPr>
          <p:nvPr/>
        </p:nvSpPr>
        <p:spPr bwMode="auto">
          <a:xfrm>
            <a:off x="1612900" y="220663"/>
            <a:ext cx="89154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5000"/>
              </a:lnSpc>
              <a:buClr>
                <a:srgbClr val="000000"/>
              </a:buClr>
              <a:buSzPts val="1200"/>
            </a:pPr>
            <a:r>
              <a:rPr lang="en-US" altLang="en-US" sz="2800" b="1" dirty="0">
                <a:solidFill>
                  <a:srgbClr val="000000"/>
                </a:solidFill>
                <a:latin typeface="Aptos" panose="020B0004020202020204" pitchFamily="34" charset="0"/>
                <a:sym typeface="Montserrat"/>
              </a:rPr>
              <a:t>Forecast Skill for River Flooding from Cyclone </a:t>
            </a:r>
            <a:r>
              <a:rPr lang="en-US" altLang="en-US" sz="2800" b="1" dirty="0" err="1">
                <a:solidFill>
                  <a:srgbClr val="000000"/>
                </a:solidFill>
                <a:latin typeface="Aptos" panose="020B0004020202020204" pitchFamily="34" charset="0"/>
                <a:sym typeface="Montserrat"/>
              </a:rPr>
              <a:t>Idai</a:t>
            </a:r>
            <a:endParaRPr lang="en-US" altLang="en-US" sz="2800" b="1" dirty="0">
              <a:solidFill>
                <a:srgbClr val="000000"/>
              </a:solidFill>
              <a:latin typeface="Aptos" panose="020B0004020202020204" pitchFamily="34" charset="0"/>
              <a:sym typeface="Montserrat"/>
            </a:endParaRPr>
          </a:p>
        </p:txBody>
      </p:sp>
      <p:sp>
        <p:nvSpPr>
          <p:cNvPr id="59398" name="TextBox 9">
            <a:extLst>
              <a:ext uri="{FF2B5EF4-FFF2-40B4-BE49-F238E27FC236}">
                <a16:creationId xmlns:a16="http://schemas.microsoft.com/office/drawing/2014/main" id="{5D09EC33-D843-8B4D-95B7-D9C5BAC8FDD5}"/>
              </a:ext>
            </a:extLst>
          </p:cNvPr>
          <p:cNvSpPr txBox="1">
            <a:spLocks noChangeArrowheads="1"/>
          </p:cNvSpPr>
          <p:nvPr/>
        </p:nvSpPr>
        <p:spPr bwMode="auto">
          <a:xfrm>
            <a:off x="1628775" y="1055688"/>
            <a:ext cx="8883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000000"/>
                </a:solidFill>
                <a:latin typeface="Aptos" panose="020B0004020202020204" pitchFamily="34" charset="0"/>
                <a:ea typeface="Avenir Next" panose="020B0503020202020204" pitchFamily="34" charset="0"/>
                <a:cs typeface="Avenir Next" panose="020B0503020202020204" pitchFamily="34" charset="0"/>
              </a:rPr>
              <a:t>Example of forecast skill and ensemble spread for the peak flooding </a:t>
            </a:r>
          </a:p>
          <a:p>
            <a:pPr algn="ctr" eaLnBrk="1" hangingPunct="1"/>
            <a:r>
              <a:rPr lang="en-US" altLang="en-US">
                <a:solidFill>
                  <a:srgbClr val="000000"/>
                </a:solidFill>
                <a:latin typeface="Aptos" panose="020B0004020202020204" pitchFamily="34" charset="0"/>
                <a:ea typeface="Avenir Next" panose="020B0503020202020204" pitchFamily="34" charset="0"/>
                <a:cs typeface="Avenir Next" panose="020B0503020202020204" pitchFamily="34" charset="0"/>
              </a:rPr>
              <a:t>on the Pungwe River, 11 March – 5 April </a:t>
            </a:r>
          </a:p>
        </p:txBody>
      </p:sp>
    </p:spTree>
    <p:extLst>
      <p:ext uri="{BB962C8B-B14F-4D97-AF65-F5344CB8AC3E}">
        <p14:creationId xmlns:p14="http://schemas.microsoft.com/office/powerpoint/2010/main" val="610889349"/>
      </p:ext>
    </p:extLst>
  </p:cSld>
  <p:clrMapOvr>
    <a:masterClrMapping/>
  </p:clrMapOvr>
  <p:transition spd="slow" advTm="71622"/>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6"/>
          <p:cNvSpPr/>
          <p:nvPr/>
        </p:nvSpPr>
        <p:spPr>
          <a:xfrm>
            <a:off x="1524001" y="2664897"/>
            <a:ext cx="184731" cy="36933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ptos" panose="020B0004020202020204" pitchFamily="34" charset="0"/>
              <a:ea typeface="Arial"/>
              <a:cs typeface="Arial"/>
              <a:sym typeface="Arial"/>
            </a:endParaRPr>
          </a:p>
        </p:txBody>
      </p:sp>
      <p:sp>
        <p:nvSpPr>
          <p:cNvPr id="290" name="Google Shape;290;p26"/>
          <p:cNvSpPr/>
          <p:nvPr/>
        </p:nvSpPr>
        <p:spPr>
          <a:xfrm>
            <a:off x="7501467" y="4060935"/>
            <a:ext cx="1168400" cy="8623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ptos" panose="020B0004020202020204" pitchFamily="34" charset="0"/>
              <a:ea typeface="Arial"/>
              <a:cs typeface="Arial"/>
              <a:sym typeface="Arial"/>
            </a:endParaRPr>
          </a:p>
        </p:txBody>
      </p:sp>
      <p:sp>
        <p:nvSpPr>
          <p:cNvPr id="292" name="Google Shape;292;p26"/>
          <p:cNvSpPr txBox="1"/>
          <p:nvPr/>
        </p:nvSpPr>
        <p:spPr>
          <a:xfrm>
            <a:off x="584271" y="6058368"/>
            <a:ext cx="11178445"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dirty="0">
                <a:ln>
                  <a:noFill/>
                </a:ln>
                <a:effectLst/>
                <a:uLnTx/>
                <a:uFillTx/>
                <a:latin typeface="Aptos" panose="020B0004020202020204" pitchFamily="34" charset="0"/>
                <a:ea typeface="Arial"/>
                <a:cs typeface="Arial"/>
                <a:sym typeface="Arial"/>
              </a:rPr>
              <a:t>a) 24-hour forecast of inundated areas at 30-m resolution for the five sub-catchments of the lower Pungwe Basin, and b) effectively inundated areas during Cyclone </a:t>
            </a:r>
            <a:r>
              <a:rPr kumimoji="0" lang="en-US" sz="1800" i="0" u="none" strike="noStrike" kern="0" cap="none" spc="0" normalizeH="0" baseline="0" noProof="0" dirty="0" err="1">
                <a:ln>
                  <a:noFill/>
                </a:ln>
                <a:effectLst/>
                <a:uLnTx/>
                <a:uFillTx/>
                <a:latin typeface="Aptos" panose="020B0004020202020204" pitchFamily="34" charset="0"/>
                <a:ea typeface="Arial"/>
                <a:cs typeface="Arial"/>
                <a:sym typeface="Arial"/>
              </a:rPr>
              <a:t>Idai</a:t>
            </a:r>
            <a:endParaRPr kumimoji="0" sz="1800" i="0" u="none" strike="noStrike" kern="0" cap="none" spc="0" normalizeH="0" baseline="0" noProof="0" dirty="0">
              <a:ln>
                <a:noFill/>
              </a:ln>
              <a:effectLst/>
              <a:uLnTx/>
              <a:uFillTx/>
              <a:latin typeface="Aptos" panose="020B0004020202020204" pitchFamily="34" charset="0"/>
              <a:ea typeface="Arial"/>
              <a:cs typeface="Arial"/>
              <a:sym typeface="Arial"/>
            </a:endParaRPr>
          </a:p>
        </p:txBody>
      </p:sp>
      <p:pic>
        <p:nvPicPr>
          <p:cNvPr id="293" name="Google Shape;293;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4232" y="1333739"/>
            <a:ext cx="7465230" cy="4724629"/>
          </a:xfrm>
          <a:prstGeom prst="rect">
            <a:avLst/>
          </a:prstGeom>
          <a:noFill/>
          <a:ln>
            <a:noFill/>
          </a:ln>
        </p:spPr>
      </p:pic>
      <p:sp>
        <p:nvSpPr>
          <p:cNvPr id="294" name="Google Shape;294;p26"/>
          <p:cNvSpPr/>
          <p:nvPr/>
        </p:nvSpPr>
        <p:spPr>
          <a:xfrm>
            <a:off x="584271" y="939060"/>
            <a:ext cx="6917196" cy="726609"/>
          </a:xfrm>
          <a:prstGeom prst="rect">
            <a:avLst/>
          </a:prstGeom>
          <a:noFill/>
          <a:ln>
            <a:noFill/>
          </a:ln>
        </p:spPr>
        <p:txBody>
          <a:bodyPr spcFirstLastPara="1" wrap="square" lIns="91425" tIns="45700" rIns="91425" bIns="45700" anchor="t" anchorCtr="0">
            <a:noAutofit/>
          </a:bodyPr>
          <a:lstStyle/>
          <a:p>
            <a:pPr marR="0" lvl="0" algn="just" defTabSz="914400" rtl="0" eaLnBrk="1" fontAlgn="auto" latinLnBrk="0" hangingPunct="1">
              <a:lnSpc>
                <a:spcPct val="120000"/>
              </a:lnSpc>
              <a:spcBef>
                <a:spcPts val="0"/>
              </a:spcBef>
              <a:spcAft>
                <a:spcPts val="0"/>
              </a:spcAft>
              <a:buClr>
                <a:srgbClr val="000000"/>
              </a:buClr>
              <a:buSzPts val="2700"/>
              <a:tabLst/>
              <a:defRPr/>
            </a:pPr>
            <a:r>
              <a:rPr kumimoji="0" lang="en-US" sz="180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Using ML to predict the </a:t>
            </a:r>
            <a:r>
              <a:rPr kumimoji="0" lang="en-US" sz="1800" i="0" u="sng"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area to be flooded</a:t>
            </a:r>
            <a:r>
              <a:rPr kumimoji="0" lang="en-US" sz="1800" i="0" u="none" strike="noStrike" kern="0" cap="none" spc="0" normalizeH="0" baseline="0" noProof="0" dirty="0">
                <a:ln>
                  <a:noFill/>
                </a:ln>
                <a:solidFill>
                  <a:srgbClr val="000000"/>
                </a:solidFill>
                <a:effectLst/>
                <a:uLnTx/>
                <a:uFillTx/>
                <a:latin typeface="Aptos" panose="020B0004020202020204" pitchFamily="34" charset="0"/>
                <a:ea typeface="Arial"/>
                <a:cs typeface="Arial"/>
                <a:sym typeface="Arial"/>
              </a:rPr>
              <a:t> in the next 24h</a:t>
            </a:r>
            <a:endParaRPr kumimoji="0" sz="140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2" name="Rectangle 7">
            <a:extLst>
              <a:ext uri="{FF2B5EF4-FFF2-40B4-BE49-F238E27FC236}">
                <a16:creationId xmlns:a16="http://schemas.microsoft.com/office/drawing/2014/main" id="{1CC43DE4-BE48-06A0-61C8-03AFEB10EDB4}"/>
              </a:ext>
            </a:extLst>
          </p:cNvPr>
          <p:cNvSpPr>
            <a:spLocks noChangeArrowheads="1"/>
          </p:cNvSpPr>
          <p:nvPr/>
        </p:nvSpPr>
        <p:spPr bwMode="auto">
          <a:xfrm>
            <a:off x="1612900" y="220663"/>
            <a:ext cx="89154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5000"/>
              </a:lnSpc>
              <a:buClr>
                <a:srgbClr val="000000"/>
              </a:buClr>
              <a:buSzPts val="1200"/>
            </a:pPr>
            <a:r>
              <a:rPr lang="en-US" altLang="en-US" sz="2800" b="1" dirty="0">
                <a:solidFill>
                  <a:srgbClr val="000000"/>
                </a:solidFill>
                <a:latin typeface="Aptos" panose="020B0004020202020204" pitchFamily="34" charset="0"/>
                <a:sym typeface="Montserrat"/>
              </a:rPr>
              <a:t>Forecast Skill for Flood Inundation from Cyclone </a:t>
            </a:r>
            <a:r>
              <a:rPr lang="en-US" altLang="en-US" sz="2800" b="1" dirty="0" err="1">
                <a:solidFill>
                  <a:srgbClr val="000000"/>
                </a:solidFill>
                <a:latin typeface="Aptos" panose="020B0004020202020204" pitchFamily="34" charset="0"/>
                <a:sym typeface="Montserrat"/>
              </a:rPr>
              <a:t>Idai</a:t>
            </a:r>
            <a:endParaRPr lang="en-US" altLang="en-US" sz="2800" b="1" dirty="0">
              <a:solidFill>
                <a:srgbClr val="000000"/>
              </a:solidFill>
              <a:latin typeface="Aptos" panose="020B0004020202020204" pitchFamily="34" charset="0"/>
              <a:sym typeface="Montserrat"/>
            </a:endParaRPr>
          </a:p>
        </p:txBody>
      </p:sp>
    </p:spTree>
    <p:extLst>
      <p:ext uri="{BB962C8B-B14F-4D97-AF65-F5344CB8AC3E}">
        <p14:creationId xmlns:p14="http://schemas.microsoft.com/office/powerpoint/2010/main" val="305078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Picture 2" descr="Be Resilient BuPuSa Project | UNESCO">
            <a:extLst>
              <a:ext uri="{FF2B5EF4-FFF2-40B4-BE49-F238E27FC236}">
                <a16:creationId xmlns:a16="http://schemas.microsoft.com/office/drawing/2014/main" id="{1590197F-3C82-A3F1-AF6B-615ACB427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807507"/>
          </a:xfrm>
          <a:prstGeom prst="rect">
            <a:avLst/>
          </a:prstGeom>
          <a:noFill/>
          <a:extLst>
            <a:ext uri="{909E8E84-426E-40DD-AFC4-6F175D3DCCD1}">
              <a14:hiddenFill xmlns:a14="http://schemas.microsoft.com/office/drawing/2010/main">
                <a:solidFill>
                  <a:srgbClr val="FFFFFF"/>
                </a:solidFill>
              </a14:hiddenFill>
            </a:ext>
          </a:extLst>
        </p:spPr>
      </p:pic>
      <p:sp>
        <p:nvSpPr>
          <p:cNvPr id="96" name="Google Shape;96;p14"/>
          <p:cNvSpPr txBox="1"/>
          <p:nvPr/>
        </p:nvSpPr>
        <p:spPr>
          <a:xfrm>
            <a:off x="1386700" y="1005808"/>
            <a:ext cx="9418600" cy="4647386"/>
          </a:xfrm>
          <a:prstGeom prst="rect">
            <a:avLst/>
          </a:prstGeom>
          <a:solidFill>
            <a:schemeClr val="dk1">
              <a:alpha val="65882"/>
            </a:schemeClr>
          </a:solidFill>
          <a:ln>
            <a:noFill/>
          </a:ln>
        </p:spPr>
        <p:txBody>
          <a:bodyPr spcFirstLastPara="1" wrap="square" lIns="91425" tIns="45700" rIns="91425" bIns="45700" anchor="t" anchorCtr="0">
            <a:spAutoFit/>
          </a:bodyPr>
          <a:lstStyle/>
          <a:p>
            <a:pPr algn="ctr">
              <a:lnSpc>
                <a:spcPct val="105000"/>
              </a:lnSpc>
            </a:pPr>
            <a:r>
              <a:rPr lang="en-GB" sz="3200" b="1" dirty="0">
                <a:solidFill>
                  <a:schemeClr val="bg1"/>
                </a:solidFill>
                <a:effectLst/>
                <a:ea typeface="Times New Roman" panose="02020603050405020304" pitchFamily="18" charset="0"/>
              </a:rPr>
              <a:t>Hydrometeorological Hazard Early Warning for the </a:t>
            </a:r>
            <a:r>
              <a:rPr lang="en-GB" sz="3200" b="1" dirty="0" err="1">
                <a:solidFill>
                  <a:schemeClr val="bg1"/>
                </a:solidFill>
                <a:effectLst/>
                <a:ea typeface="Times New Roman" panose="02020603050405020304" pitchFamily="18" charset="0"/>
              </a:rPr>
              <a:t>Buzi</a:t>
            </a:r>
            <a:r>
              <a:rPr lang="en-GB" sz="3200" b="1" dirty="0">
                <a:solidFill>
                  <a:schemeClr val="bg1"/>
                </a:solidFill>
                <a:effectLst/>
                <a:ea typeface="Times New Roman" panose="02020603050405020304" pitchFamily="18" charset="0"/>
              </a:rPr>
              <a:t>-Pungwe-Save (</a:t>
            </a:r>
            <a:r>
              <a:rPr lang="en-GB" sz="3200" b="1" dirty="0" err="1">
                <a:solidFill>
                  <a:schemeClr val="bg1"/>
                </a:solidFill>
                <a:effectLst/>
                <a:ea typeface="Times New Roman" panose="02020603050405020304" pitchFamily="18" charset="0"/>
              </a:rPr>
              <a:t>BuPuSa</a:t>
            </a:r>
            <a:r>
              <a:rPr lang="en-GB" sz="3200" b="1" dirty="0">
                <a:solidFill>
                  <a:schemeClr val="bg1"/>
                </a:solidFill>
                <a:effectLst/>
                <a:ea typeface="Times New Roman" panose="02020603050405020304" pitchFamily="18" charset="0"/>
              </a:rPr>
              <a:t>) Transboundary Basin</a:t>
            </a:r>
            <a:endParaRPr lang="en-GB" sz="3200" dirty="0">
              <a:solidFill>
                <a:schemeClr val="bg1"/>
              </a:solidFill>
              <a:effectLst/>
              <a:ea typeface="Times New Roman" panose="02020603050405020304" pitchFamily="18" charset="0"/>
            </a:endParaRPr>
          </a:p>
          <a:p>
            <a:pPr algn="ctr">
              <a:lnSpc>
                <a:spcPct val="105000"/>
              </a:lnSpc>
            </a:pPr>
            <a:endParaRPr lang="en-GB" sz="3200" b="1" dirty="0">
              <a:solidFill>
                <a:schemeClr val="bg1"/>
              </a:solidFill>
              <a:effectLst/>
              <a:ea typeface="Times New Roman" panose="02020603050405020304" pitchFamily="18" charset="0"/>
            </a:endParaRPr>
          </a:p>
          <a:p>
            <a:pPr algn="ctr">
              <a:lnSpc>
                <a:spcPct val="105000"/>
              </a:lnSpc>
            </a:pPr>
            <a:r>
              <a:rPr lang="en-GB" sz="3200" b="1" dirty="0">
                <a:solidFill>
                  <a:schemeClr val="bg1"/>
                </a:solidFill>
                <a:effectLst/>
                <a:ea typeface="Times New Roman" panose="02020603050405020304" pitchFamily="18" charset="0"/>
              </a:rPr>
              <a:t>Technical Training and Knowledge Exchange Workshop</a:t>
            </a:r>
            <a:endParaRPr lang="en-US" sz="3200" b="0" i="0" u="none" strike="noStrike" cap="none" dirty="0">
              <a:solidFill>
                <a:schemeClr val="lt1"/>
              </a:solidFill>
              <a:ea typeface="Avenir"/>
              <a:cs typeface="Avenir"/>
              <a:sym typeface="Avenir"/>
            </a:endParaRPr>
          </a:p>
          <a:p>
            <a:pPr marL="0" marR="0" lvl="0" indent="0" algn="ctr" rtl="0">
              <a:spcBef>
                <a:spcPts val="0"/>
              </a:spcBef>
              <a:spcAft>
                <a:spcPts val="0"/>
              </a:spcAft>
              <a:buClr>
                <a:schemeClr val="lt1"/>
              </a:buClr>
              <a:buSzPts val="3200"/>
              <a:buFont typeface="Avenir"/>
              <a:buNone/>
            </a:pPr>
            <a:endParaRPr lang="en-US" sz="3200" dirty="0">
              <a:solidFill>
                <a:schemeClr val="lt1"/>
              </a:solidFill>
              <a:sym typeface="Avenir"/>
            </a:endParaRPr>
          </a:p>
          <a:p>
            <a:pPr marL="0" marR="0" lvl="0" indent="0" algn="ctr" rtl="0">
              <a:spcBef>
                <a:spcPts val="0"/>
              </a:spcBef>
              <a:spcAft>
                <a:spcPts val="0"/>
              </a:spcAft>
              <a:buClr>
                <a:schemeClr val="dk1"/>
              </a:buClr>
              <a:buSzPts val="1800"/>
              <a:buFont typeface="Arial"/>
              <a:buNone/>
            </a:pPr>
            <a:endParaRPr sz="1800" b="0" i="0" u="none" strike="noStrike" cap="none" dirty="0">
              <a:solidFill>
                <a:schemeClr val="lt1"/>
              </a:solidFill>
              <a:ea typeface="Avenir"/>
              <a:cs typeface="Avenir"/>
              <a:sym typeface="Avenir"/>
            </a:endParaRPr>
          </a:p>
          <a:p>
            <a:pPr marL="0" marR="0" lvl="0" indent="0" algn="ctr" rtl="0">
              <a:spcBef>
                <a:spcPts val="0"/>
              </a:spcBef>
              <a:spcAft>
                <a:spcPts val="0"/>
              </a:spcAft>
              <a:buClr>
                <a:schemeClr val="lt1"/>
              </a:buClr>
              <a:buSzPts val="1800"/>
              <a:buFont typeface="Avenir"/>
              <a:buNone/>
            </a:pPr>
            <a:r>
              <a:rPr lang="en-US" sz="1800" b="0" i="0" u="none" strike="noStrike" cap="none" dirty="0">
                <a:solidFill>
                  <a:schemeClr val="lt1"/>
                </a:solidFill>
                <a:ea typeface="Avenir"/>
                <a:cs typeface="Avenir"/>
                <a:sym typeface="Avenir"/>
              </a:rPr>
              <a:t>Prof. Justin Sheffield (</a:t>
            </a:r>
            <a:r>
              <a:rPr lang="en-US" sz="1800" b="0" i="0" u="none" strike="noStrike" cap="none" dirty="0" err="1">
                <a:solidFill>
                  <a:schemeClr val="lt1"/>
                </a:solidFill>
                <a:ea typeface="Avenir"/>
                <a:cs typeface="Avenir"/>
                <a:sym typeface="Avenir"/>
              </a:rPr>
              <a:t>sheffield.justin@gmail.com</a:t>
            </a:r>
            <a:r>
              <a:rPr lang="en-US" sz="1800" b="0" i="0" u="none" strike="noStrike" cap="none" dirty="0">
                <a:solidFill>
                  <a:schemeClr val="lt1"/>
                </a:solidFill>
                <a:ea typeface="Avenir"/>
                <a:cs typeface="Avenir"/>
                <a:sym typeface="Avenir"/>
              </a:rPr>
              <a:t>)</a:t>
            </a:r>
            <a:endParaRPr dirty="0"/>
          </a:p>
          <a:p>
            <a:pPr marL="0" marR="0" lvl="0" indent="0" algn="ctr" rtl="0">
              <a:spcBef>
                <a:spcPts val="0"/>
              </a:spcBef>
              <a:spcAft>
                <a:spcPts val="0"/>
              </a:spcAft>
              <a:buClr>
                <a:schemeClr val="lt1"/>
              </a:buClr>
              <a:buSzPts val="1800"/>
              <a:buFont typeface="Avenir"/>
              <a:buNone/>
            </a:pPr>
            <a:r>
              <a:rPr lang="en-US" sz="1800" b="0" i="0" u="none" strike="noStrike" cap="none" dirty="0">
                <a:solidFill>
                  <a:schemeClr val="lt1"/>
                </a:solidFill>
                <a:ea typeface="Avenir"/>
                <a:cs typeface="Avenir"/>
                <a:sym typeface="Avenir"/>
              </a:rPr>
              <a:t>Princeton Climate Institute, USA</a:t>
            </a:r>
            <a:endParaRPr dirty="0"/>
          </a:p>
          <a:p>
            <a:pPr marL="0" marR="0" lvl="0" indent="0" algn="ctr" rtl="0">
              <a:spcBef>
                <a:spcPts val="0"/>
              </a:spcBef>
              <a:spcAft>
                <a:spcPts val="0"/>
              </a:spcAft>
              <a:buClr>
                <a:schemeClr val="lt1"/>
              </a:buClr>
              <a:buSzPts val="1800"/>
              <a:buFont typeface="Avenir"/>
              <a:buNone/>
            </a:pPr>
            <a:r>
              <a:rPr lang="en-US" sz="1800" b="0" i="0" u="none" strike="noStrike" cap="none" dirty="0">
                <a:solidFill>
                  <a:schemeClr val="lt1"/>
                </a:solidFill>
                <a:ea typeface="Avenir"/>
                <a:cs typeface="Avenir"/>
                <a:sym typeface="Avenir"/>
              </a:rPr>
              <a:t>University of Southampton, UK</a:t>
            </a:r>
            <a:endParaRPr dirty="0"/>
          </a:p>
          <a:p>
            <a:pPr marL="0" marR="0" lvl="0" indent="0" algn="ctr" rtl="0">
              <a:spcBef>
                <a:spcPts val="0"/>
              </a:spcBef>
              <a:spcAft>
                <a:spcPts val="0"/>
              </a:spcAft>
              <a:buClr>
                <a:schemeClr val="dk1"/>
              </a:buClr>
              <a:buSzPts val="2400"/>
              <a:buFont typeface="Arial"/>
              <a:buNone/>
            </a:pPr>
            <a:endParaRPr sz="2400" b="0" i="0" u="none" strike="noStrike" cap="none" dirty="0">
              <a:solidFill>
                <a:schemeClr val="lt1"/>
              </a:solidFill>
              <a:ea typeface="Avenir"/>
              <a:cs typeface="Avenir"/>
              <a:sym typeface="Avenir"/>
            </a:endParaRPr>
          </a:p>
        </p:txBody>
      </p:sp>
      <p:sp>
        <p:nvSpPr>
          <p:cNvPr id="2" name="Rectangle 1">
            <a:extLst>
              <a:ext uri="{FF2B5EF4-FFF2-40B4-BE49-F238E27FC236}">
                <a16:creationId xmlns:a16="http://schemas.microsoft.com/office/drawing/2014/main" id="{9214F922-4FB4-94F6-D9FD-E2B459E8F5D6}"/>
              </a:ext>
            </a:extLst>
          </p:cNvPr>
          <p:cNvSpPr/>
          <p:nvPr/>
        </p:nvSpPr>
        <p:spPr>
          <a:xfrm>
            <a:off x="0" y="6138000"/>
            <a:ext cx="12192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Title">
            <a:extLst>
              <a:ext uri="{FF2B5EF4-FFF2-40B4-BE49-F238E27FC236}">
                <a16:creationId xmlns:a16="http://schemas.microsoft.com/office/drawing/2014/main" id="{FBDB7655-E5A7-38F2-7BCD-9396F710C8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6138000"/>
            <a:ext cx="3291429" cy="720000"/>
          </a:xfrm>
          <a:prstGeom prst="rect">
            <a:avLst/>
          </a:prstGeom>
          <a:solidFill>
            <a:schemeClr val="bg1"/>
          </a:solidFill>
        </p:spPr>
      </p:pic>
      <p:pic>
        <p:nvPicPr>
          <p:cNvPr id="1028" name="Picture 4" descr="ImageTitle">
            <a:extLst>
              <a:ext uri="{FF2B5EF4-FFF2-40B4-BE49-F238E27FC236}">
                <a16:creationId xmlns:a16="http://schemas.microsoft.com/office/drawing/2014/main" id="{3B6F151C-DF91-7B33-FAE9-E3B457076A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25062" y="6138000"/>
            <a:ext cx="22314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Title">
            <a:extLst>
              <a:ext uri="{FF2B5EF4-FFF2-40B4-BE49-F238E27FC236}">
                <a16:creationId xmlns:a16="http://schemas.microsoft.com/office/drawing/2014/main" id="{94B6D7C6-6C80-661E-A2B6-C28CC376167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90101" y="6138000"/>
            <a:ext cx="1284162" cy="720000"/>
          </a:xfrm>
          <a:prstGeom prst="rect">
            <a:avLst/>
          </a:prstGeom>
          <a:solidFill>
            <a:schemeClr val="bg1"/>
          </a:solid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1C142-D625-7DDE-5F58-74AD7D47B7A5}"/>
              </a:ext>
            </a:extLst>
          </p:cNvPr>
          <p:cNvSpPr txBox="1"/>
          <p:nvPr/>
        </p:nvSpPr>
        <p:spPr>
          <a:xfrm>
            <a:off x="723899" y="1169670"/>
            <a:ext cx="10744201" cy="5262979"/>
          </a:xfrm>
          <a:prstGeom prst="rect">
            <a:avLst/>
          </a:prstGeom>
          <a:noFill/>
        </p:spPr>
        <p:txBody>
          <a:bodyPr wrap="square" rtlCol="0">
            <a:spAutoFit/>
          </a:bodyPr>
          <a:lstStyle/>
          <a:p>
            <a:r>
              <a:rPr lang="en-US" sz="2400" b="1" dirty="0"/>
              <a:t>Morning</a:t>
            </a:r>
          </a:p>
          <a:p>
            <a:pPr marL="342900" indent="-342900">
              <a:buAutoNum type="arabicPeriod"/>
            </a:pPr>
            <a:r>
              <a:rPr lang="en-US" sz="2400" dirty="0"/>
              <a:t>Tour of the web interface</a:t>
            </a:r>
          </a:p>
          <a:p>
            <a:pPr marL="342900" indent="-342900">
              <a:buAutoNum type="arabicPeriod"/>
            </a:pPr>
            <a:endParaRPr lang="en-US" sz="2400" dirty="0"/>
          </a:p>
          <a:p>
            <a:pPr marL="342900" indent="-342900">
              <a:buAutoNum type="arabicPeriod"/>
            </a:pPr>
            <a:r>
              <a:rPr lang="en-US" sz="2400" dirty="0"/>
              <a:t>Exercises</a:t>
            </a:r>
          </a:p>
          <a:p>
            <a:pPr marL="342900" indent="-342900">
              <a:buAutoNum type="arabicPeriod"/>
            </a:pPr>
            <a:endParaRPr lang="en-US" sz="2400" dirty="0"/>
          </a:p>
          <a:p>
            <a:pPr marL="342900" indent="-342900">
              <a:buAutoNum type="arabicPeriod"/>
            </a:pPr>
            <a:r>
              <a:rPr lang="en-US" sz="2400" dirty="0"/>
              <a:t>Feedback and initial validation of the system and web interface</a:t>
            </a:r>
          </a:p>
          <a:p>
            <a:pPr marL="342900" indent="-342900">
              <a:buAutoNum type="arabicPeriod"/>
            </a:pPr>
            <a:endParaRPr lang="en-US" sz="2400" dirty="0"/>
          </a:p>
          <a:p>
            <a:r>
              <a:rPr lang="en-US" sz="2400" b="1" dirty="0"/>
              <a:t>Afternoon</a:t>
            </a:r>
            <a:endParaRPr lang="en-US" sz="2400" dirty="0"/>
          </a:p>
          <a:p>
            <a:pPr marL="342900" indent="-342900">
              <a:buAutoNum type="arabicPeriod"/>
            </a:pPr>
            <a:r>
              <a:rPr lang="en-US" sz="2400" dirty="0"/>
              <a:t>How to evaluate and validate the system</a:t>
            </a:r>
          </a:p>
          <a:p>
            <a:pPr marL="342900" indent="-342900">
              <a:buAutoNum type="arabicPeriod"/>
            </a:pPr>
            <a:endParaRPr lang="en-US" sz="2400" dirty="0"/>
          </a:p>
          <a:p>
            <a:pPr marL="342900" indent="-342900">
              <a:buAutoNum type="arabicPeriod"/>
            </a:pPr>
            <a:r>
              <a:rPr lang="en-US" sz="2400" dirty="0"/>
              <a:t>Discussion on multi-hazard early warning system</a:t>
            </a:r>
          </a:p>
          <a:p>
            <a:pPr marL="342900" indent="-342900">
              <a:buAutoNum type="arabicPeriod"/>
            </a:pPr>
            <a:endParaRPr lang="en-US" sz="2400" dirty="0"/>
          </a:p>
          <a:p>
            <a:pPr marL="342900" indent="-342900">
              <a:buAutoNum type="arabicPeriod"/>
            </a:pPr>
            <a:r>
              <a:rPr lang="en-US" sz="2400" dirty="0"/>
              <a:t>Way forward</a:t>
            </a:r>
          </a:p>
          <a:p>
            <a:endParaRPr lang="en-US" sz="2400" dirty="0"/>
          </a:p>
        </p:txBody>
      </p:sp>
      <p:sp>
        <p:nvSpPr>
          <p:cNvPr id="2" name="Google Shape;150;p18">
            <a:extLst>
              <a:ext uri="{FF2B5EF4-FFF2-40B4-BE49-F238E27FC236}">
                <a16:creationId xmlns:a16="http://schemas.microsoft.com/office/drawing/2014/main" id="{67588237-09B0-536A-BAF6-743227341552}"/>
              </a:ext>
            </a:extLst>
          </p:cNvPr>
          <p:cNvSpPr/>
          <p:nvPr/>
        </p:nvSpPr>
        <p:spPr>
          <a:xfrm>
            <a:off x="2754088" y="377147"/>
            <a:ext cx="668383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Aptos" panose="020B0004020202020204" pitchFamily="34" charset="0"/>
                <a:ea typeface="Arial"/>
                <a:cs typeface="Arial"/>
                <a:sym typeface="Arial"/>
              </a:rPr>
              <a:t>Day 2 – Training in the </a:t>
            </a:r>
            <a:r>
              <a:rPr lang="en-US" sz="3200" b="1" dirty="0" err="1">
                <a:solidFill>
                  <a:schemeClr val="dk1"/>
                </a:solidFill>
                <a:latin typeface="Aptos" panose="020B0004020202020204" pitchFamily="34" charset="0"/>
                <a:ea typeface="Arial"/>
                <a:cs typeface="Arial"/>
                <a:sym typeface="Arial"/>
              </a:rPr>
              <a:t>BuPuSa</a:t>
            </a:r>
            <a:r>
              <a:rPr lang="en-US" sz="3200" b="1" dirty="0">
                <a:solidFill>
                  <a:schemeClr val="dk1"/>
                </a:solidFill>
                <a:latin typeface="Aptos" panose="020B0004020202020204" pitchFamily="34" charset="0"/>
                <a:ea typeface="Arial"/>
                <a:cs typeface="Arial"/>
                <a:sym typeface="Arial"/>
              </a:rPr>
              <a:t>-FDM</a:t>
            </a:r>
          </a:p>
        </p:txBody>
      </p:sp>
    </p:spTree>
    <p:extLst>
      <p:ext uri="{BB962C8B-B14F-4D97-AF65-F5344CB8AC3E}">
        <p14:creationId xmlns:p14="http://schemas.microsoft.com/office/powerpoint/2010/main" val="608728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16E7B-DCBD-F143-8373-13F25130B8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7" name="TextBox 6">
            <a:extLst>
              <a:ext uri="{FF2B5EF4-FFF2-40B4-BE49-F238E27FC236}">
                <a16:creationId xmlns:a16="http://schemas.microsoft.com/office/drawing/2014/main" id="{68FDD9A2-4D1D-914B-AEA4-401F5D0A267C}"/>
              </a:ext>
            </a:extLst>
          </p:cNvPr>
          <p:cNvSpPr txBox="1"/>
          <p:nvPr/>
        </p:nvSpPr>
        <p:spPr>
          <a:xfrm>
            <a:off x="449544" y="61775"/>
            <a:ext cx="3111074" cy="1243584"/>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3200" b="1" dirty="0">
                <a:solidFill>
                  <a:srgbClr val="455765"/>
                </a:solidFill>
                <a:latin typeface="Aptos" panose="020B0004020202020204" pitchFamily="34" charset="0"/>
                <a:cs typeface="Arial" panose="020B0604020202020204" pitchFamily="34" charset="0"/>
              </a:rPr>
              <a:t>Who we are</a:t>
            </a:r>
          </a:p>
        </p:txBody>
      </p:sp>
      <p:sp>
        <p:nvSpPr>
          <p:cNvPr id="5" name="Rectangle 4">
            <a:extLst>
              <a:ext uri="{FF2B5EF4-FFF2-40B4-BE49-F238E27FC236}">
                <a16:creationId xmlns:a16="http://schemas.microsoft.com/office/drawing/2014/main" id="{FE5A2CDB-BF9D-B147-9134-542C82EB4C7E}"/>
              </a:ext>
            </a:extLst>
          </p:cNvPr>
          <p:cNvSpPr/>
          <p:nvPr/>
        </p:nvSpPr>
        <p:spPr>
          <a:xfrm>
            <a:off x="-1" y="1025955"/>
            <a:ext cx="5512548" cy="1300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D5EE357-4964-C74D-B487-B4DC6D881AA6}"/>
              </a:ext>
            </a:extLst>
          </p:cNvPr>
          <p:cNvSpPr txBox="1"/>
          <p:nvPr/>
        </p:nvSpPr>
        <p:spPr>
          <a:xfrm>
            <a:off x="449544" y="1180549"/>
            <a:ext cx="5512548" cy="3710078"/>
          </a:xfrm>
          <a:prstGeom prst="rect">
            <a:avLst/>
          </a:prstGeom>
        </p:spPr>
        <p:txBody>
          <a:bodyPr vert="horz" lIns="91440" tIns="45720" rIns="91440" bIns="45720" rtlCol="0">
            <a:normAutofit/>
          </a:bodyPr>
          <a:lstStyle/>
          <a:p>
            <a:pPr>
              <a:lnSpc>
                <a:spcPct val="90000"/>
              </a:lnSpc>
              <a:spcAft>
                <a:spcPts val="600"/>
              </a:spcAft>
            </a:pPr>
            <a:r>
              <a:rPr lang="en-US" sz="1600" b="1" dirty="0">
                <a:solidFill>
                  <a:srgbClr val="455765"/>
                </a:solidFill>
                <a:latin typeface="Aptos" panose="020B0004020202020204" pitchFamily="34" charset="0"/>
                <a:cs typeface="Arial" panose="020B0604020202020204" pitchFamily="34" charset="0"/>
              </a:rPr>
              <a:t>Prof. Justin Sheffield</a:t>
            </a:r>
          </a:p>
          <a:p>
            <a:pPr marL="165100" indent="-165100">
              <a:lnSpc>
                <a:spcPct val="90000"/>
              </a:lnSpc>
              <a:spcAft>
                <a:spcPts val="600"/>
              </a:spcAft>
              <a:buFont typeface="Arial" charset="0"/>
              <a:buChar char="•"/>
            </a:pPr>
            <a:r>
              <a:rPr lang="en-US" sz="1600" dirty="0">
                <a:solidFill>
                  <a:srgbClr val="455765"/>
                </a:solidFill>
                <a:latin typeface="Aptos" panose="020B0004020202020204" pitchFamily="34" charset="0"/>
                <a:cs typeface="Arial" panose="020B0604020202020204" pitchFamily="34" charset="0"/>
              </a:rPr>
              <a:t>Over 30 years experience in climate and hydrology research and applications</a:t>
            </a:r>
          </a:p>
          <a:p>
            <a:pPr marL="165100" indent="-165100">
              <a:lnSpc>
                <a:spcPct val="90000"/>
              </a:lnSpc>
              <a:spcAft>
                <a:spcPts val="600"/>
              </a:spcAft>
              <a:buFont typeface="Arial" charset="0"/>
              <a:buChar char="•"/>
            </a:pPr>
            <a:r>
              <a:rPr lang="en-US" sz="1600" dirty="0">
                <a:solidFill>
                  <a:srgbClr val="455765"/>
                </a:solidFill>
                <a:latin typeface="Aptos" panose="020B0004020202020204" pitchFamily="34" charset="0"/>
                <a:cs typeface="Arial" panose="020B0604020202020204" pitchFamily="34" charset="0"/>
              </a:rPr>
              <a:t>&gt;200 peer-reviewed publications, books and book chapters</a:t>
            </a:r>
          </a:p>
          <a:p>
            <a:pPr marL="165100" indent="-165100">
              <a:lnSpc>
                <a:spcPct val="90000"/>
              </a:lnSpc>
              <a:spcAft>
                <a:spcPts val="600"/>
              </a:spcAft>
              <a:buFont typeface="Arial" charset="0"/>
              <a:buChar char="•"/>
            </a:pPr>
            <a:r>
              <a:rPr lang="en-US" sz="1600" dirty="0">
                <a:solidFill>
                  <a:srgbClr val="455765"/>
                </a:solidFill>
                <a:latin typeface="Aptos" panose="020B0004020202020204" pitchFamily="34" charset="0"/>
                <a:cs typeface="Arial" panose="020B0604020202020204" pitchFamily="34" charset="0"/>
              </a:rPr>
              <a:t>Multiple awards: American Meteorological Society Robert E. Horton Lecturer; UK Royal Society Wolfson Research Merit Award; Prince Sultan Bin </a:t>
            </a:r>
            <a:r>
              <a:rPr lang="en-US" sz="1600" dirty="0" err="1">
                <a:solidFill>
                  <a:srgbClr val="455765"/>
                </a:solidFill>
                <a:latin typeface="Aptos" panose="020B0004020202020204" pitchFamily="34" charset="0"/>
                <a:cs typeface="Arial" panose="020B0604020202020204" pitchFamily="34" charset="0"/>
              </a:rPr>
              <a:t>Abdulaziz</a:t>
            </a:r>
            <a:r>
              <a:rPr lang="en-US" sz="1600" dirty="0">
                <a:solidFill>
                  <a:srgbClr val="455765"/>
                </a:solidFill>
                <a:latin typeface="Aptos" panose="020B0004020202020204" pitchFamily="34" charset="0"/>
                <a:cs typeface="Arial" panose="020B0604020202020204" pitchFamily="34" charset="0"/>
              </a:rPr>
              <a:t> International Prize for Water: Creativity Prize; European Geosciences Union Plinius Medal for natural hazards research</a:t>
            </a:r>
          </a:p>
          <a:p>
            <a:pPr indent="-228600">
              <a:lnSpc>
                <a:spcPct val="90000"/>
              </a:lnSpc>
              <a:buFont typeface="Arial" panose="020B0604020202020204" pitchFamily="34" charset="0"/>
              <a:buChar char="•"/>
            </a:pPr>
            <a:endParaRPr lang="en-US" sz="1700" dirty="0">
              <a:latin typeface="Aptos" panose="020B0004020202020204" pitchFamily="34" charset="0"/>
              <a:cs typeface="Arial" panose="020B0604020202020204" pitchFamily="34" charset="0"/>
            </a:endParaRPr>
          </a:p>
        </p:txBody>
      </p:sp>
      <p:pic>
        <p:nvPicPr>
          <p:cNvPr id="3" name="Picture 2" descr="ImageTitle">
            <a:extLst>
              <a:ext uri="{FF2B5EF4-FFF2-40B4-BE49-F238E27FC236}">
                <a16:creationId xmlns:a16="http://schemas.microsoft.com/office/drawing/2014/main" id="{E769C23B-571B-7858-F1C4-2A6AD3B8C2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2047" y="338459"/>
            <a:ext cx="3291429" cy="720000"/>
          </a:xfrm>
          <a:prstGeom prst="rect">
            <a:avLst/>
          </a:prstGeom>
          <a:solidFill>
            <a:schemeClr val="bg1"/>
          </a:solidFill>
        </p:spPr>
      </p:pic>
      <p:pic>
        <p:nvPicPr>
          <p:cNvPr id="1026" name="Picture 2" descr="Southampton Region Map FINAL V2">
            <a:extLst>
              <a:ext uri="{FF2B5EF4-FFF2-40B4-BE49-F238E27FC236}">
                <a16:creationId xmlns:a16="http://schemas.microsoft.com/office/drawing/2014/main" id="{73F548D7-0C38-C204-42F3-8E79CD2D3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3191" y="3792822"/>
            <a:ext cx="4842329" cy="2873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r university campuses | University of Southampton">
            <a:extLst>
              <a:ext uri="{FF2B5EF4-FFF2-40B4-BE49-F238E27FC236}">
                <a16:creationId xmlns:a16="http://schemas.microsoft.com/office/drawing/2014/main" id="{D787B4C1-CB4A-F8EE-1E24-5C7998FFD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80" y="3775407"/>
            <a:ext cx="6096000" cy="290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0954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0;p18">
            <a:extLst>
              <a:ext uri="{FF2B5EF4-FFF2-40B4-BE49-F238E27FC236}">
                <a16:creationId xmlns:a16="http://schemas.microsoft.com/office/drawing/2014/main" id="{67588237-09B0-536A-BAF6-743227341552}"/>
              </a:ext>
            </a:extLst>
          </p:cNvPr>
          <p:cNvSpPr/>
          <p:nvPr/>
        </p:nvSpPr>
        <p:spPr>
          <a:xfrm>
            <a:off x="2754088" y="300945"/>
            <a:ext cx="668383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Aptos" panose="020B0004020202020204" pitchFamily="34" charset="0"/>
                <a:ea typeface="Arial"/>
                <a:cs typeface="Arial"/>
                <a:sym typeface="Arial"/>
              </a:rPr>
              <a:t>Tour of the System</a:t>
            </a:r>
          </a:p>
        </p:txBody>
      </p:sp>
      <p:pic>
        <p:nvPicPr>
          <p:cNvPr id="7" name="Picture 6" descr="A map of a river&#10;&#10;Description automatically generated">
            <a:extLst>
              <a:ext uri="{FF2B5EF4-FFF2-40B4-BE49-F238E27FC236}">
                <a16:creationId xmlns:a16="http://schemas.microsoft.com/office/drawing/2014/main" id="{ABB689F4-28F9-D8BB-F539-4B3A7405D987}"/>
              </a:ext>
            </a:extLst>
          </p:cNvPr>
          <p:cNvPicPr>
            <a:picLocks noChangeAspect="1"/>
          </p:cNvPicPr>
          <p:nvPr/>
        </p:nvPicPr>
        <p:blipFill>
          <a:blip r:embed="rId2"/>
          <a:stretch>
            <a:fillRect/>
          </a:stretch>
        </p:blipFill>
        <p:spPr>
          <a:xfrm>
            <a:off x="1574456" y="1008894"/>
            <a:ext cx="9043088" cy="539575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97232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3;p21">
            <a:extLst>
              <a:ext uri="{FF2B5EF4-FFF2-40B4-BE49-F238E27FC236}">
                <a16:creationId xmlns:a16="http://schemas.microsoft.com/office/drawing/2014/main" id="{338EA68A-1ED1-42CE-7F27-9DDE14ECAE54}"/>
              </a:ext>
            </a:extLst>
          </p:cNvPr>
          <p:cNvSpPr/>
          <p:nvPr/>
        </p:nvSpPr>
        <p:spPr>
          <a:xfrm>
            <a:off x="1244356" y="214229"/>
            <a:ext cx="9703297"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ea typeface="Arial"/>
                <a:cs typeface="Arial"/>
                <a:sym typeface="Arial"/>
              </a:rPr>
              <a:t>Training Materials</a:t>
            </a:r>
            <a:endParaRPr b="1" dirty="0"/>
          </a:p>
        </p:txBody>
      </p:sp>
      <p:sp>
        <p:nvSpPr>
          <p:cNvPr id="7" name="TextBox 6">
            <a:extLst>
              <a:ext uri="{FF2B5EF4-FFF2-40B4-BE49-F238E27FC236}">
                <a16:creationId xmlns:a16="http://schemas.microsoft.com/office/drawing/2014/main" id="{64BBC1E5-1FF9-8FB0-1490-45E763B40133}"/>
              </a:ext>
            </a:extLst>
          </p:cNvPr>
          <p:cNvSpPr txBox="1"/>
          <p:nvPr/>
        </p:nvSpPr>
        <p:spPr>
          <a:xfrm>
            <a:off x="281940" y="1008560"/>
            <a:ext cx="5574574" cy="409342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cs typeface="Arial" panose="020B0604020202020204" pitchFamily="34" charset="0"/>
              </a:rPr>
              <a:t>All materials and links to the system are here:</a:t>
            </a:r>
          </a:p>
          <a:p>
            <a:pPr marL="285750" indent="-285750">
              <a:spcAft>
                <a:spcPts val="1200"/>
              </a:spcAft>
              <a:buFont typeface="Arial" panose="020B0604020202020204" pitchFamily="34" charset="0"/>
              <a:buChar char="•"/>
            </a:pPr>
            <a:r>
              <a:rPr lang="en-US" dirty="0">
                <a:cs typeface="Arial" panose="020B0604020202020204" pitchFamily="34" charset="0"/>
                <a:hlinkClick r:id="rId2"/>
              </a:rPr>
              <a:t>https://hydrology.soton.ac.uk/training.html</a:t>
            </a:r>
            <a:endParaRPr lang="en-US" dirty="0">
              <a:cs typeface="Arial" panose="020B0604020202020204" pitchFamily="34" charset="0"/>
            </a:endParaRPr>
          </a:p>
          <a:p>
            <a:pPr marL="285750" indent="-285750">
              <a:spcAft>
                <a:spcPts val="1200"/>
              </a:spcAft>
              <a:buFont typeface="Arial" panose="020B0604020202020204" pitchFamily="34" charset="0"/>
              <a:buChar char="•"/>
            </a:pPr>
            <a:r>
              <a:rPr lang="en-US" dirty="0">
                <a:cs typeface="Arial" panose="020B0604020202020204" pitchFamily="34" charset="0"/>
              </a:rPr>
              <a:t>Training materials:</a:t>
            </a:r>
          </a:p>
          <a:p>
            <a:pPr marL="742950" lvl="1" indent="-285750">
              <a:spcAft>
                <a:spcPts val="1200"/>
              </a:spcAft>
              <a:buFont typeface="Arial" panose="020B0604020202020204" pitchFamily="34" charset="0"/>
              <a:buChar char="•"/>
            </a:pPr>
            <a:r>
              <a:rPr lang="en-US" dirty="0">
                <a:cs typeface="Arial" panose="020B0604020202020204" pitchFamily="34" charset="0"/>
              </a:rPr>
              <a:t>Overview presentation</a:t>
            </a:r>
          </a:p>
          <a:p>
            <a:pPr marL="742950" lvl="1" indent="-285750">
              <a:spcAft>
                <a:spcPts val="1200"/>
              </a:spcAft>
              <a:buFont typeface="Arial" panose="020B0604020202020204" pitchFamily="34" charset="0"/>
              <a:buChar char="•"/>
            </a:pPr>
            <a:r>
              <a:rPr lang="en-US" dirty="0">
                <a:cs typeface="Arial" panose="020B0604020202020204" pitchFamily="34" charset="0"/>
              </a:rPr>
              <a:t>Link to the </a:t>
            </a:r>
            <a:r>
              <a:rPr lang="en-US" dirty="0" err="1">
                <a:cs typeface="Arial" panose="020B0604020202020204" pitchFamily="34" charset="0"/>
              </a:rPr>
              <a:t>BuPuSa</a:t>
            </a:r>
            <a:r>
              <a:rPr lang="en-US" dirty="0">
                <a:cs typeface="Arial" panose="020B0604020202020204" pitchFamily="34" charset="0"/>
              </a:rPr>
              <a:t>-FDM</a:t>
            </a:r>
          </a:p>
          <a:p>
            <a:pPr marL="742950" lvl="1" indent="-285750">
              <a:spcAft>
                <a:spcPts val="1200"/>
              </a:spcAft>
              <a:buFont typeface="Arial" panose="020B0604020202020204" pitchFamily="34" charset="0"/>
              <a:buChar char="•"/>
            </a:pPr>
            <a:r>
              <a:rPr lang="en-US" dirty="0">
                <a:cs typeface="Arial" panose="020B0604020202020204" pitchFamily="34" charset="0"/>
              </a:rPr>
              <a:t>Self-guided exercise in how to use the system</a:t>
            </a:r>
          </a:p>
          <a:p>
            <a:pPr marL="742950" lvl="1" indent="-285750">
              <a:spcAft>
                <a:spcPts val="1200"/>
              </a:spcAft>
              <a:buFont typeface="Arial" panose="020B0604020202020204" pitchFamily="34" charset="0"/>
              <a:buChar char="•"/>
            </a:pPr>
            <a:r>
              <a:rPr lang="en-US" dirty="0">
                <a:cs typeface="Arial" panose="020B0604020202020204" pitchFamily="34" charset="0"/>
              </a:rPr>
              <a:t>Also links to the national systems for Zimbabwe and Mozambique to explore</a:t>
            </a:r>
          </a:p>
          <a:p>
            <a:pPr marL="285750" indent="-285750">
              <a:spcAft>
                <a:spcPts val="1200"/>
              </a:spcAft>
              <a:buFont typeface="Arial" panose="020B0604020202020204" pitchFamily="34" charset="0"/>
              <a:buChar char="•"/>
            </a:pPr>
            <a:endParaRPr lang="en-US" dirty="0">
              <a:cs typeface="Arial" panose="020B0604020202020204" pitchFamily="34" charset="0"/>
            </a:endParaRPr>
          </a:p>
          <a:p>
            <a:pPr marL="285750" indent="-285750">
              <a:spcAft>
                <a:spcPts val="1200"/>
              </a:spcAft>
              <a:buFont typeface="Arial" panose="020B0604020202020204" pitchFamily="34" charset="0"/>
              <a:buChar char="•"/>
            </a:pPr>
            <a:endParaRPr lang="en-US" dirty="0">
              <a:cs typeface="Arial" panose="020B0604020202020204" pitchFamily="34" charset="0"/>
            </a:endParaRPr>
          </a:p>
        </p:txBody>
      </p:sp>
      <p:sp>
        <p:nvSpPr>
          <p:cNvPr id="10" name="TextBox 9">
            <a:extLst>
              <a:ext uri="{FF2B5EF4-FFF2-40B4-BE49-F238E27FC236}">
                <a16:creationId xmlns:a16="http://schemas.microsoft.com/office/drawing/2014/main" id="{E1E060EB-4893-3D66-2479-53F2FBA4DEEC}"/>
              </a:ext>
            </a:extLst>
          </p:cNvPr>
          <p:cNvSpPr txBox="1"/>
          <p:nvPr/>
        </p:nvSpPr>
        <p:spPr>
          <a:xfrm>
            <a:off x="281940" y="4607281"/>
            <a:ext cx="11710488" cy="2308324"/>
          </a:xfrm>
          <a:prstGeom prst="rect">
            <a:avLst/>
          </a:prstGeom>
          <a:noFill/>
        </p:spPr>
        <p:txBody>
          <a:bodyPr wrap="square">
            <a:spAutoFit/>
          </a:bodyPr>
          <a:lstStyle/>
          <a:p>
            <a:r>
              <a:rPr lang="en-US" b="1" dirty="0">
                <a:cs typeface="Arial" panose="020B0604020202020204" pitchFamily="34" charset="0"/>
              </a:rPr>
              <a:t>Please note:</a:t>
            </a:r>
          </a:p>
          <a:p>
            <a:pPr marL="285750" indent="-285750">
              <a:buFont typeface="Arial" panose="020B0604020202020204" pitchFamily="34" charset="0"/>
              <a:buChar char="•"/>
            </a:pPr>
            <a:r>
              <a:rPr lang="en-US" dirty="0">
                <a:cs typeface="Arial" panose="020B0604020202020204" pitchFamily="34" charset="0"/>
              </a:rPr>
              <a:t>There is no registration or login required – the system is open access</a:t>
            </a:r>
          </a:p>
          <a:p>
            <a:pPr marL="285750" indent="-285750">
              <a:buFont typeface="Arial" panose="020B0604020202020204" pitchFamily="34" charset="0"/>
              <a:buChar char="•"/>
            </a:pPr>
            <a:r>
              <a:rPr lang="en-US" dirty="0">
                <a:cs typeface="Arial" panose="020B0604020202020204" pitchFamily="34" charset="0"/>
              </a:rPr>
              <a:t>The interface is written in the R language and uses the R-Shiny library</a:t>
            </a:r>
          </a:p>
          <a:p>
            <a:r>
              <a:rPr lang="en-US" b="1" dirty="0">
                <a:cs typeface="Arial" panose="020B0604020202020204" pitchFamily="34" charset="0"/>
              </a:rPr>
              <a:t>Some caveats:</a:t>
            </a:r>
          </a:p>
          <a:p>
            <a:pPr marL="285750" indent="-285750">
              <a:buFont typeface="Arial" panose="020B0604020202020204" pitchFamily="34" charset="0"/>
              <a:buChar char="•"/>
            </a:pPr>
            <a:r>
              <a:rPr lang="en-US" dirty="0">
                <a:cs typeface="Arial" panose="020B0604020202020204" pitchFamily="34" charset="0"/>
              </a:rPr>
              <a:t>A pilot version, still in development - there may be some missing information due to operational errors</a:t>
            </a:r>
          </a:p>
          <a:p>
            <a:pPr marL="285750" indent="-285750">
              <a:buFont typeface="Arial" panose="020B0604020202020204" pitchFamily="34" charset="0"/>
              <a:buChar char="•"/>
            </a:pPr>
            <a:r>
              <a:rPr lang="en-US" dirty="0">
                <a:cs typeface="Arial" panose="020B0604020202020204" pitchFamily="34" charset="0"/>
              </a:rPr>
              <a:t>The system takes a few seconds to initialize and render the maps/charts, but once loaded will be very responsive</a:t>
            </a:r>
          </a:p>
          <a:p>
            <a:pPr marL="285750" indent="-285750">
              <a:buFont typeface="Arial" panose="020B0604020202020204" pitchFamily="34" charset="0"/>
              <a:buChar char="•"/>
            </a:pPr>
            <a:r>
              <a:rPr lang="en-US" dirty="0">
                <a:cs typeface="Arial" panose="020B0604020202020204" pitchFamily="34" charset="0"/>
              </a:rPr>
              <a:t>We value your feedback!</a:t>
            </a:r>
          </a:p>
          <a:p>
            <a:pPr marL="285750" indent="-285750">
              <a:buFont typeface="Arial" panose="020B0604020202020204" pitchFamily="34" charset="0"/>
              <a:buChar char="•"/>
            </a:pPr>
            <a:endParaRPr lang="en-US" dirty="0">
              <a:cs typeface="Arial" panose="020B060402020202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64D5BE9D-7E28-9118-375A-A84D81C76A9F}"/>
              </a:ext>
            </a:extLst>
          </p:cNvPr>
          <p:cNvPicPr>
            <a:picLocks noChangeAspect="1"/>
          </p:cNvPicPr>
          <p:nvPr/>
        </p:nvPicPr>
        <p:blipFill>
          <a:blip r:embed="rId3"/>
          <a:stretch>
            <a:fillRect/>
          </a:stretch>
        </p:blipFill>
        <p:spPr>
          <a:xfrm>
            <a:off x="5789111" y="1355076"/>
            <a:ext cx="6120949" cy="2696132"/>
          </a:xfrm>
          <a:prstGeom prst="rect">
            <a:avLst/>
          </a:prstGeom>
        </p:spPr>
      </p:pic>
    </p:spTree>
    <p:extLst>
      <p:ext uri="{BB962C8B-B14F-4D97-AF65-F5344CB8AC3E}">
        <p14:creationId xmlns:p14="http://schemas.microsoft.com/office/powerpoint/2010/main" val="28313303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1C142-D625-7DDE-5F58-74AD7D47B7A5}"/>
              </a:ext>
            </a:extLst>
          </p:cNvPr>
          <p:cNvSpPr txBox="1"/>
          <p:nvPr/>
        </p:nvSpPr>
        <p:spPr>
          <a:xfrm>
            <a:off x="723899" y="1169670"/>
            <a:ext cx="6515101" cy="3416320"/>
          </a:xfrm>
          <a:prstGeom prst="rect">
            <a:avLst/>
          </a:prstGeom>
          <a:noFill/>
        </p:spPr>
        <p:txBody>
          <a:bodyPr wrap="square" rtlCol="0">
            <a:spAutoFit/>
          </a:bodyPr>
          <a:lstStyle/>
          <a:p>
            <a:pPr marL="342900" indent="-342900">
              <a:buAutoNum type="arabicPeriod"/>
            </a:pPr>
            <a:r>
              <a:rPr lang="en-US" sz="2400" dirty="0"/>
              <a:t>Self-guided exercises using the User Guide</a:t>
            </a:r>
          </a:p>
          <a:p>
            <a:pPr marL="342900" indent="-342900">
              <a:buAutoNum type="arabicPeriod"/>
            </a:pPr>
            <a:endParaRPr lang="en-US" sz="2400" dirty="0"/>
          </a:p>
          <a:p>
            <a:pPr marL="342900" indent="-342900">
              <a:buAutoNum type="arabicPeriod"/>
            </a:pPr>
            <a:r>
              <a:rPr lang="en-US" sz="2400" dirty="0"/>
              <a:t>Will take about 1 to 1.5 hours</a:t>
            </a:r>
          </a:p>
          <a:p>
            <a:pPr marL="342900" indent="-342900">
              <a:buAutoNum type="arabicPeriod"/>
            </a:pPr>
            <a:endParaRPr lang="en-US" sz="2400" dirty="0"/>
          </a:p>
          <a:p>
            <a:pPr marL="342900" indent="-342900">
              <a:buAutoNum type="arabicPeriod"/>
            </a:pPr>
            <a:r>
              <a:rPr lang="en-US" sz="2400" dirty="0"/>
              <a:t>Individually or in groups</a:t>
            </a:r>
          </a:p>
          <a:p>
            <a:pPr marL="342900" indent="-342900">
              <a:buAutoNum type="arabicPeriod"/>
            </a:pPr>
            <a:endParaRPr lang="en-US" sz="2400" dirty="0"/>
          </a:p>
          <a:p>
            <a:pPr marL="342900" indent="-342900">
              <a:buAutoNum type="arabicPeriod"/>
            </a:pPr>
            <a:r>
              <a:rPr lang="en-US" sz="2400" dirty="0"/>
              <a:t>Please ask questions as you complete the exercises</a:t>
            </a:r>
          </a:p>
          <a:p>
            <a:pPr marL="342900" indent="-342900">
              <a:buAutoNum type="arabicPeriod"/>
            </a:pPr>
            <a:endParaRPr lang="en-US" sz="2400" dirty="0"/>
          </a:p>
        </p:txBody>
      </p:sp>
      <p:sp>
        <p:nvSpPr>
          <p:cNvPr id="2" name="Google Shape;150;p18">
            <a:extLst>
              <a:ext uri="{FF2B5EF4-FFF2-40B4-BE49-F238E27FC236}">
                <a16:creationId xmlns:a16="http://schemas.microsoft.com/office/drawing/2014/main" id="{67588237-09B0-536A-BAF6-743227341552}"/>
              </a:ext>
            </a:extLst>
          </p:cNvPr>
          <p:cNvSpPr/>
          <p:nvPr/>
        </p:nvSpPr>
        <p:spPr>
          <a:xfrm>
            <a:off x="2754088" y="377147"/>
            <a:ext cx="668383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Aptos" panose="020B0004020202020204" pitchFamily="34" charset="0"/>
                <a:ea typeface="Arial"/>
                <a:cs typeface="Arial"/>
                <a:sym typeface="Arial"/>
              </a:rPr>
              <a:t>Exercises in the use of the FDM</a:t>
            </a:r>
          </a:p>
        </p:txBody>
      </p:sp>
      <p:pic>
        <p:nvPicPr>
          <p:cNvPr id="5" name="Picture 4" descr="A document with text and images&#10;&#10;Description automatically generated">
            <a:extLst>
              <a:ext uri="{FF2B5EF4-FFF2-40B4-BE49-F238E27FC236}">
                <a16:creationId xmlns:a16="http://schemas.microsoft.com/office/drawing/2014/main" id="{1ABC8120-6AD1-3E62-0F33-3D7354D0C449}"/>
              </a:ext>
            </a:extLst>
          </p:cNvPr>
          <p:cNvPicPr>
            <a:picLocks noChangeAspect="1"/>
          </p:cNvPicPr>
          <p:nvPr/>
        </p:nvPicPr>
        <p:blipFill>
          <a:blip r:embed="rId2"/>
          <a:stretch>
            <a:fillRect/>
          </a:stretch>
        </p:blipFill>
        <p:spPr>
          <a:xfrm>
            <a:off x="7331568" y="1093623"/>
            <a:ext cx="3894854" cy="551905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5221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1C142-D625-7DDE-5F58-74AD7D47B7A5}"/>
              </a:ext>
            </a:extLst>
          </p:cNvPr>
          <p:cNvSpPr txBox="1"/>
          <p:nvPr/>
        </p:nvSpPr>
        <p:spPr>
          <a:xfrm>
            <a:off x="723899" y="948233"/>
            <a:ext cx="10227130" cy="2616101"/>
          </a:xfrm>
          <a:prstGeom prst="rect">
            <a:avLst/>
          </a:prstGeom>
          <a:noFill/>
        </p:spPr>
        <p:txBody>
          <a:bodyPr wrap="square" rtlCol="0">
            <a:spAutoFit/>
          </a:bodyPr>
          <a:lstStyle/>
          <a:p>
            <a:pPr marL="342900" indent="-342900">
              <a:spcAft>
                <a:spcPts val="600"/>
              </a:spcAft>
              <a:buAutoNum type="arabicPeriod"/>
            </a:pPr>
            <a:r>
              <a:rPr lang="en-US" sz="2400" dirty="0"/>
              <a:t>What works well with the system? What does not work so well?</a:t>
            </a:r>
          </a:p>
          <a:p>
            <a:pPr marL="342900" indent="-342900">
              <a:spcAft>
                <a:spcPts val="600"/>
              </a:spcAft>
              <a:buAutoNum type="arabicPeriod"/>
            </a:pPr>
            <a:r>
              <a:rPr lang="en-US" sz="2400" dirty="0"/>
              <a:t>Is the system useful? In what ways could you use it in your work?</a:t>
            </a:r>
          </a:p>
          <a:p>
            <a:pPr marL="342900" indent="-342900">
              <a:spcAft>
                <a:spcPts val="600"/>
              </a:spcAft>
              <a:buAutoNum type="arabicPeriod"/>
            </a:pPr>
            <a:r>
              <a:rPr lang="en-US" sz="2400" dirty="0"/>
              <a:t>Do the values of precipitation, streamflow, </a:t>
            </a:r>
            <a:r>
              <a:rPr lang="en-US" sz="2400" dirty="0" err="1"/>
              <a:t>etc</a:t>
            </a:r>
            <a:r>
              <a:rPr lang="en-US" sz="2400" dirty="0"/>
              <a:t>, look reasonable?</a:t>
            </a:r>
          </a:p>
          <a:p>
            <a:pPr marL="342900" indent="-342900">
              <a:spcAft>
                <a:spcPts val="600"/>
              </a:spcAft>
              <a:buAutoNum type="arabicPeriod"/>
            </a:pPr>
            <a:r>
              <a:rPr lang="en-US" sz="2400" dirty="0"/>
              <a:t>How can the system be validated? </a:t>
            </a:r>
          </a:p>
          <a:p>
            <a:pPr marL="342900" indent="-342900">
              <a:spcAft>
                <a:spcPts val="600"/>
              </a:spcAft>
              <a:buAutoNum type="arabicPeriod"/>
            </a:pPr>
            <a:r>
              <a:rPr lang="en-US" sz="2400" dirty="0"/>
              <a:t>What is missing from the system? What new data or functionality would be useful?</a:t>
            </a:r>
          </a:p>
        </p:txBody>
      </p:sp>
      <p:sp>
        <p:nvSpPr>
          <p:cNvPr id="2" name="Google Shape;150;p18">
            <a:extLst>
              <a:ext uri="{FF2B5EF4-FFF2-40B4-BE49-F238E27FC236}">
                <a16:creationId xmlns:a16="http://schemas.microsoft.com/office/drawing/2014/main" id="{67588237-09B0-536A-BAF6-743227341552}"/>
              </a:ext>
            </a:extLst>
          </p:cNvPr>
          <p:cNvSpPr/>
          <p:nvPr/>
        </p:nvSpPr>
        <p:spPr>
          <a:xfrm>
            <a:off x="2754085" y="200174"/>
            <a:ext cx="668383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chemeClr val="dk1"/>
                </a:solidFill>
                <a:latin typeface="Aptos" panose="020B0004020202020204" pitchFamily="34" charset="0"/>
                <a:ea typeface="Arial"/>
                <a:cs typeface="Arial"/>
                <a:sym typeface="Arial"/>
              </a:rPr>
              <a:t>Initial Feedback</a:t>
            </a:r>
          </a:p>
        </p:txBody>
      </p:sp>
      <p:sp>
        <p:nvSpPr>
          <p:cNvPr id="6" name="TextBox 5">
            <a:extLst>
              <a:ext uri="{FF2B5EF4-FFF2-40B4-BE49-F238E27FC236}">
                <a16:creationId xmlns:a16="http://schemas.microsoft.com/office/drawing/2014/main" id="{E8D8973D-E844-0A16-DEAD-968DB2FFD916}"/>
              </a:ext>
            </a:extLst>
          </p:cNvPr>
          <p:cNvSpPr txBox="1"/>
          <p:nvPr/>
        </p:nvSpPr>
        <p:spPr>
          <a:xfrm>
            <a:off x="723899" y="3769543"/>
            <a:ext cx="10227130" cy="2616101"/>
          </a:xfrm>
          <a:prstGeom prst="rect">
            <a:avLst/>
          </a:prstGeom>
          <a:noFill/>
        </p:spPr>
        <p:txBody>
          <a:bodyPr wrap="square">
            <a:spAutoFit/>
          </a:bodyPr>
          <a:lstStyle/>
          <a:p>
            <a:pPr marL="342900" indent="-342900">
              <a:spcAft>
                <a:spcPts val="600"/>
              </a:spcAft>
              <a:buFont typeface="+mj-lt"/>
              <a:buAutoNum type="arabicPeriod"/>
            </a:pPr>
            <a:r>
              <a:rPr lang="pt-PT" sz="2400" dirty="0"/>
              <a:t>O que funciona bem com o sistema? O que não funciona tão bem? </a:t>
            </a:r>
          </a:p>
          <a:p>
            <a:pPr marL="342900" indent="-342900">
              <a:spcAft>
                <a:spcPts val="600"/>
              </a:spcAft>
              <a:buFont typeface="+mj-lt"/>
              <a:buAutoNum type="arabicPeriod"/>
            </a:pPr>
            <a:r>
              <a:rPr lang="pt-PT" sz="2400" dirty="0"/>
              <a:t>O sistema é útil? De que forma você poderia usá-lo em seu trabalho? </a:t>
            </a:r>
          </a:p>
          <a:p>
            <a:pPr marL="342900" indent="-342900">
              <a:spcAft>
                <a:spcPts val="600"/>
              </a:spcAft>
              <a:buFont typeface="+mj-lt"/>
              <a:buAutoNum type="arabicPeriod"/>
            </a:pPr>
            <a:r>
              <a:rPr lang="pt-PT" sz="2400" dirty="0"/>
              <a:t>Os valores de precipitação, vazão, etc. parecem razoáveis? </a:t>
            </a:r>
          </a:p>
          <a:p>
            <a:pPr marL="342900" indent="-342900">
              <a:spcAft>
                <a:spcPts val="600"/>
              </a:spcAft>
              <a:buFont typeface="+mj-lt"/>
              <a:buAutoNum type="arabicPeriod"/>
            </a:pPr>
            <a:r>
              <a:rPr lang="pt-PT" sz="2400" dirty="0"/>
              <a:t>Como o sistema pode ser validado? </a:t>
            </a:r>
          </a:p>
          <a:p>
            <a:pPr marL="342900" indent="-342900">
              <a:spcAft>
                <a:spcPts val="600"/>
              </a:spcAft>
              <a:buFont typeface="+mj-lt"/>
              <a:buAutoNum type="arabicPeriod"/>
            </a:pPr>
            <a:r>
              <a:rPr lang="pt-PT" sz="2400" dirty="0"/>
              <a:t>O que está faltando no sistema? Que novos dados ou funcionalidades seriam úteis?</a:t>
            </a:r>
            <a:endParaRPr lang="en-US" sz="2400" dirty="0"/>
          </a:p>
        </p:txBody>
      </p:sp>
    </p:spTree>
    <p:extLst>
      <p:ext uri="{BB962C8B-B14F-4D97-AF65-F5344CB8AC3E}">
        <p14:creationId xmlns:p14="http://schemas.microsoft.com/office/powerpoint/2010/main" val="40024346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ABFE8A-CEA8-E8A5-DC95-C0B358ED1E29}"/>
              </a:ext>
            </a:extLst>
          </p:cNvPr>
          <p:cNvSpPr txBox="1"/>
          <p:nvPr/>
        </p:nvSpPr>
        <p:spPr>
          <a:xfrm>
            <a:off x="723899" y="948233"/>
            <a:ext cx="10227130" cy="2369880"/>
          </a:xfrm>
          <a:prstGeom prst="rect">
            <a:avLst/>
          </a:prstGeom>
          <a:noFill/>
        </p:spPr>
        <p:txBody>
          <a:bodyPr wrap="square" rtlCol="0">
            <a:spAutoFit/>
          </a:bodyPr>
          <a:lstStyle/>
          <a:p>
            <a:pPr>
              <a:spcAft>
                <a:spcPts val="600"/>
              </a:spcAft>
            </a:pPr>
            <a:r>
              <a:rPr lang="en-US" sz="3200" b="1" dirty="0"/>
              <a:t>Group discussion</a:t>
            </a:r>
          </a:p>
          <a:p>
            <a:pPr>
              <a:spcAft>
                <a:spcPts val="600"/>
              </a:spcAft>
            </a:pPr>
            <a:endParaRPr lang="en-US" sz="2400" dirty="0"/>
          </a:p>
          <a:p>
            <a:pPr marL="457200" indent="-457200">
              <a:spcAft>
                <a:spcPts val="600"/>
              </a:spcAft>
              <a:buAutoNum type="arabicParenR"/>
            </a:pPr>
            <a:r>
              <a:rPr lang="en-US" sz="2400" dirty="0"/>
              <a:t>What would be your ideal/perfect Early Warning System?</a:t>
            </a:r>
          </a:p>
          <a:p>
            <a:pPr marL="457200" indent="-457200">
              <a:spcAft>
                <a:spcPts val="600"/>
              </a:spcAft>
              <a:buAutoNum type="arabicParenR"/>
            </a:pPr>
            <a:r>
              <a:rPr lang="en-US" sz="2400" dirty="0"/>
              <a:t>What prevents us from developing and operating the perfect system?</a:t>
            </a:r>
          </a:p>
          <a:p>
            <a:pPr marL="342900" indent="-342900">
              <a:spcAft>
                <a:spcPts val="600"/>
              </a:spcAft>
              <a:buAutoNum type="arabicPeriod"/>
            </a:pPr>
            <a:endParaRPr lang="en-US" sz="2400" dirty="0"/>
          </a:p>
        </p:txBody>
      </p:sp>
    </p:spTree>
    <p:extLst>
      <p:ext uri="{BB962C8B-B14F-4D97-AF65-F5344CB8AC3E}">
        <p14:creationId xmlns:p14="http://schemas.microsoft.com/office/powerpoint/2010/main" val="444640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ABFE8A-CEA8-E8A5-DC95-C0B358ED1E29}"/>
              </a:ext>
            </a:extLst>
          </p:cNvPr>
          <p:cNvSpPr txBox="1"/>
          <p:nvPr/>
        </p:nvSpPr>
        <p:spPr>
          <a:xfrm>
            <a:off x="723900" y="243513"/>
            <a:ext cx="10227130" cy="3185487"/>
          </a:xfrm>
          <a:prstGeom prst="rect">
            <a:avLst/>
          </a:prstGeom>
          <a:noFill/>
        </p:spPr>
        <p:txBody>
          <a:bodyPr wrap="square" rtlCol="0">
            <a:spAutoFit/>
          </a:bodyPr>
          <a:lstStyle/>
          <a:p>
            <a:pPr>
              <a:spcAft>
                <a:spcPts val="600"/>
              </a:spcAft>
            </a:pPr>
            <a:r>
              <a:rPr lang="en-US" sz="3200" b="1" dirty="0"/>
              <a:t>Way forward</a:t>
            </a:r>
          </a:p>
          <a:p>
            <a:pPr marL="342900" indent="-342900">
              <a:spcAft>
                <a:spcPts val="600"/>
              </a:spcAft>
              <a:buAutoNum type="arabicPeriod"/>
            </a:pPr>
            <a:r>
              <a:rPr lang="en-US" sz="2400" dirty="0"/>
              <a:t>How to validate? What data are available? Who can do it?</a:t>
            </a:r>
          </a:p>
          <a:p>
            <a:pPr marL="342900" indent="-342900">
              <a:spcAft>
                <a:spcPts val="600"/>
              </a:spcAft>
              <a:buAutoNum type="arabicPeriod"/>
            </a:pPr>
            <a:r>
              <a:rPr lang="en-US" sz="2400" dirty="0"/>
              <a:t>How to integrate observational real-time data into the system?</a:t>
            </a:r>
          </a:p>
          <a:p>
            <a:pPr marL="342900" indent="-342900">
              <a:spcAft>
                <a:spcPts val="600"/>
              </a:spcAft>
              <a:buAutoNum type="arabicPeriod"/>
            </a:pPr>
            <a:r>
              <a:rPr lang="en-US" sz="2400" dirty="0"/>
              <a:t>How to ensure the system is sustainable and accessible? Is there potential to transfer the technology?</a:t>
            </a:r>
          </a:p>
          <a:p>
            <a:pPr marL="342900" indent="-342900">
              <a:spcAft>
                <a:spcPts val="600"/>
              </a:spcAft>
              <a:buAutoNum type="arabicPeriod"/>
            </a:pPr>
            <a:r>
              <a:rPr lang="en-US" sz="2400" dirty="0"/>
              <a:t>Communication channels for updates and feedback. </a:t>
            </a:r>
          </a:p>
          <a:p>
            <a:pPr marL="342900" indent="-342900">
              <a:spcAft>
                <a:spcPts val="600"/>
              </a:spcAft>
              <a:buAutoNum type="arabicPeriod"/>
            </a:pPr>
            <a:r>
              <a:rPr lang="en-US" sz="2400" dirty="0"/>
              <a:t>Anything else?</a:t>
            </a:r>
          </a:p>
        </p:txBody>
      </p:sp>
      <p:sp>
        <p:nvSpPr>
          <p:cNvPr id="2" name="TextBox 1">
            <a:extLst>
              <a:ext uri="{FF2B5EF4-FFF2-40B4-BE49-F238E27FC236}">
                <a16:creationId xmlns:a16="http://schemas.microsoft.com/office/drawing/2014/main" id="{399BFE3F-5C66-CA24-D62C-8C2C95829985}"/>
              </a:ext>
            </a:extLst>
          </p:cNvPr>
          <p:cNvSpPr txBox="1"/>
          <p:nvPr/>
        </p:nvSpPr>
        <p:spPr>
          <a:xfrm>
            <a:off x="723900" y="3429000"/>
            <a:ext cx="10951428" cy="3185487"/>
          </a:xfrm>
          <a:prstGeom prst="rect">
            <a:avLst/>
          </a:prstGeom>
          <a:noFill/>
        </p:spPr>
        <p:txBody>
          <a:bodyPr wrap="square" rtlCol="0">
            <a:spAutoFit/>
          </a:bodyPr>
          <a:lstStyle/>
          <a:p>
            <a:pPr>
              <a:spcAft>
                <a:spcPts val="600"/>
              </a:spcAft>
            </a:pPr>
            <a:r>
              <a:rPr lang="pt-PT" sz="3200" b="1" dirty="0"/>
              <a:t>Caminho a seguir </a:t>
            </a:r>
          </a:p>
          <a:p>
            <a:pPr marL="342900" indent="-342900">
              <a:spcAft>
                <a:spcPts val="600"/>
              </a:spcAft>
              <a:buFont typeface="+mj-lt"/>
              <a:buAutoNum type="arabicPeriod"/>
            </a:pPr>
            <a:r>
              <a:rPr lang="pt-PT" sz="2400" dirty="0"/>
              <a:t>Como validar? Que dados estão disponíveis? Quem pode fazer isso? </a:t>
            </a:r>
          </a:p>
          <a:p>
            <a:pPr marL="342900" indent="-342900">
              <a:spcAft>
                <a:spcPts val="600"/>
              </a:spcAft>
              <a:buFont typeface="+mj-lt"/>
              <a:buAutoNum type="arabicPeriod"/>
            </a:pPr>
            <a:r>
              <a:rPr lang="pt-PT" sz="2400" dirty="0"/>
              <a:t>Como integrar dados observacionais em tempo real ao sistema? </a:t>
            </a:r>
          </a:p>
          <a:p>
            <a:pPr marL="342900" indent="-342900">
              <a:spcAft>
                <a:spcPts val="600"/>
              </a:spcAft>
              <a:buFont typeface="+mj-lt"/>
              <a:buAutoNum type="arabicPeriod"/>
            </a:pPr>
            <a:r>
              <a:rPr lang="pt-PT" sz="2400" dirty="0"/>
              <a:t>Como garantir que o sistema seja sustentável e acessível? Existe potencial para transferir a tecnologia? </a:t>
            </a:r>
          </a:p>
          <a:p>
            <a:pPr marL="342900" indent="-342900">
              <a:spcAft>
                <a:spcPts val="600"/>
              </a:spcAft>
              <a:buFont typeface="+mj-lt"/>
              <a:buAutoNum type="arabicPeriod"/>
            </a:pPr>
            <a:r>
              <a:rPr lang="pt-PT" sz="2400" dirty="0"/>
              <a:t>Canais de comunicação para atualizações e feedback. </a:t>
            </a:r>
          </a:p>
          <a:p>
            <a:pPr marL="342900" indent="-342900">
              <a:spcAft>
                <a:spcPts val="600"/>
              </a:spcAft>
              <a:buFont typeface="+mj-lt"/>
              <a:buAutoNum type="arabicPeriod"/>
            </a:pPr>
            <a:r>
              <a:rPr lang="pt-PT" sz="2400" dirty="0"/>
              <a:t>Algo mais?</a:t>
            </a:r>
            <a:endParaRPr lang="en-US" sz="2400" dirty="0"/>
          </a:p>
        </p:txBody>
      </p:sp>
    </p:spTree>
    <p:extLst>
      <p:ext uri="{BB962C8B-B14F-4D97-AF65-F5344CB8AC3E}">
        <p14:creationId xmlns:p14="http://schemas.microsoft.com/office/powerpoint/2010/main" val="5680682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85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FDD9A2-4D1D-914B-AEA4-401F5D0A267C}"/>
              </a:ext>
            </a:extLst>
          </p:cNvPr>
          <p:cNvSpPr txBox="1"/>
          <p:nvPr/>
        </p:nvSpPr>
        <p:spPr>
          <a:xfrm>
            <a:off x="449544" y="61775"/>
            <a:ext cx="3111074" cy="1243584"/>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3200" b="1" dirty="0">
                <a:solidFill>
                  <a:srgbClr val="455765"/>
                </a:solidFill>
                <a:latin typeface="Aptos" panose="020B0004020202020204" pitchFamily="34" charset="0"/>
                <a:cs typeface="Arial" panose="020B0604020202020204" pitchFamily="34" charset="0"/>
              </a:rPr>
              <a:t>Who we are</a:t>
            </a:r>
          </a:p>
        </p:txBody>
      </p:sp>
      <p:sp>
        <p:nvSpPr>
          <p:cNvPr id="5" name="Rectangle 4">
            <a:extLst>
              <a:ext uri="{FF2B5EF4-FFF2-40B4-BE49-F238E27FC236}">
                <a16:creationId xmlns:a16="http://schemas.microsoft.com/office/drawing/2014/main" id="{FE5A2CDB-BF9D-B147-9134-542C82EB4C7E}"/>
              </a:ext>
            </a:extLst>
          </p:cNvPr>
          <p:cNvSpPr/>
          <p:nvPr/>
        </p:nvSpPr>
        <p:spPr>
          <a:xfrm>
            <a:off x="-1" y="1025955"/>
            <a:ext cx="5512548" cy="1300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cs typeface="Arial" panose="020B0604020202020204" pitchFamily="34" charset="0"/>
            </a:endParaRPr>
          </a:p>
        </p:txBody>
      </p:sp>
      <p:pic>
        <p:nvPicPr>
          <p:cNvPr id="2050" name="Picture 2" descr="UM Forms Partnership With Naval Undersea Warfare Center | University of  Montana">
            <a:extLst>
              <a:ext uri="{FF2B5EF4-FFF2-40B4-BE49-F238E27FC236}">
                <a16:creationId xmlns:a16="http://schemas.microsoft.com/office/drawing/2014/main" id="{2F3A6E82-E467-301D-0D40-485CBB4FA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576" y="95546"/>
            <a:ext cx="5215332" cy="3591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University of Montana logo (2013 ...">
            <a:extLst>
              <a:ext uri="{FF2B5EF4-FFF2-40B4-BE49-F238E27FC236}">
                <a16:creationId xmlns:a16="http://schemas.microsoft.com/office/drawing/2014/main" id="{2110D8B8-09B9-BA18-5593-D9B733F16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340" y="279533"/>
            <a:ext cx="2999015" cy="7464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 page">
            <a:extLst>
              <a:ext uri="{FF2B5EF4-FFF2-40B4-BE49-F238E27FC236}">
                <a16:creationId xmlns:a16="http://schemas.microsoft.com/office/drawing/2014/main" id="{82E5C141-0AED-AC58-1688-A11C9BEB9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80" y="3775407"/>
            <a:ext cx="4405086" cy="29238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iversity Montana Stock Illustrations – 6 University Montana Stock  Illustrations, Vectors &amp; Clipart - Dreamstime">
            <a:extLst>
              <a:ext uri="{FF2B5EF4-FFF2-40B4-BE49-F238E27FC236}">
                <a16:creationId xmlns:a16="http://schemas.microsoft.com/office/drawing/2014/main" id="{A92ACC70-41F2-53EC-39D0-062A54609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847" y="3775407"/>
            <a:ext cx="4184721" cy="29083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B13C1E53-44ED-1FE7-DCDB-70486FB152F3}"/>
              </a:ext>
            </a:extLst>
          </p:cNvPr>
          <p:cNvCxnSpPr>
            <a:cxnSpLocks/>
          </p:cNvCxnSpPr>
          <p:nvPr/>
        </p:nvCxnSpPr>
        <p:spPr>
          <a:xfrm flipV="1">
            <a:off x="4921566" y="5133253"/>
            <a:ext cx="879159" cy="161244"/>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pic>
        <p:nvPicPr>
          <p:cNvPr id="2058" name="Picture 10" descr="Jinyang  Du">
            <a:extLst>
              <a:ext uri="{FF2B5EF4-FFF2-40B4-BE49-F238E27FC236}">
                <a16:creationId xmlns:a16="http://schemas.microsoft.com/office/drawing/2014/main" id="{7AF57A00-0994-B372-8F04-2FFB405D84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8758" y="3775407"/>
            <a:ext cx="2343150" cy="23431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5744049-C2CD-6DB0-C571-F0ABCBDE80F4}"/>
              </a:ext>
            </a:extLst>
          </p:cNvPr>
          <p:cNvSpPr txBox="1"/>
          <p:nvPr/>
        </p:nvSpPr>
        <p:spPr>
          <a:xfrm>
            <a:off x="449544" y="1168087"/>
            <a:ext cx="6229911" cy="2229906"/>
          </a:xfrm>
          <a:prstGeom prst="rect">
            <a:avLst/>
          </a:prstGeom>
          <a:noFill/>
        </p:spPr>
        <p:txBody>
          <a:bodyPr wrap="square">
            <a:spAutoFit/>
          </a:bodyPr>
          <a:lstStyle/>
          <a:p>
            <a:pPr>
              <a:lnSpc>
                <a:spcPct val="90000"/>
              </a:lnSpc>
              <a:spcAft>
                <a:spcPts val="600"/>
              </a:spcAft>
            </a:pPr>
            <a:r>
              <a:rPr lang="en-US" b="1" dirty="0">
                <a:solidFill>
                  <a:srgbClr val="455765"/>
                </a:solidFill>
                <a:latin typeface="Aptos" panose="020B0004020202020204" pitchFamily="34" charset="0"/>
                <a:cs typeface="Arial" panose="020B0604020202020204" pitchFamily="34" charset="0"/>
              </a:rPr>
              <a:t>Prof. John Kimball</a:t>
            </a:r>
          </a:p>
          <a:p>
            <a:pPr marL="165100" indent="-165100">
              <a:lnSpc>
                <a:spcPct val="90000"/>
              </a:lnSpc>
              <a:spcAft>
                <a:spcPts val="600"/>
              </a:spcAft>
              <a:buFont typeface="Arial" charset="0"/>
              <a:buChar char="•"/>
            </a:pPr>
            <a:r>
              <a:rPr lang="en-US" sz="1600" dirty="0">
                <a:solidFill>
                  <a:srgbClr val="455765"/>
                </a:solidFill>
                <a:latin typeface="Aptos" panose="020B0004020202020204" pitchFamily="34" charset="0"/>
                <a:cs typeface="Arial" panose="020B0604020202020204" pitchFamily="34" charset="0"/>
              </a:rPr>
              <a:t>Over 30 years experience in climate-ecosystem interactions research and applications</a:t>
            </a:r>
          </a:p>
          <a:p>
            <a:pPr marL="165100" indent="-165100">
              <a:lnSpc>
                <a:spcPct val="90000"/>
              </a:lnSpc>
              <a:spcAft>
                <a:spcPts val="600"/>
              </a:spcAft>
              <a:buFont typeface="Arial" charset="0"/>
              <a:buChar char="•"/>
            </a:pPr>
            <a:r>
              <a:rPr lang="en-US" sz="1600" dirty="0">
                <a:solidFill>
                  <a:srgbClr val="455765"/>
                </a:solidFill>
                <a:latin typeface="Aptos" panose="020B0004020202020204" pitchFamily="34" charset="0"/>
                <a:cs typeface="Arial" panose="020B0604020202020204" pitchFamily="34" charset="0"/>
              </a:rPr>
              <a:t>&gt;180 peer-reviewed publications, books and book chapters</a:t>
            </a:r>
          </a:p>
          <a:p>
            <a:pPr marL="165100" indent="-165100">
              <a:lnSpc>
                <a:spcPct val="90000"/>
              </a:lnSpc>
              <a:spcAft>
                <a:spcPts val="600"/>
              </a:spcAft>
              <a:buFont typeface="Arial" charset="0"/>
              <a:buChar char="•"/>
            </a:pPr>
            <a:r>
              <a:rPr lang="en-GB" sz="1600" dirty="0">
                <a:solidFill>
                  <a:srgbClr val="455765"/>
                </a:solidFill>
                <a:latin typeface="Aptos" panose="020B0004020202020204" pitchFamily="34" charset="0"/>
                <a:cs typeface="Arial" panose="020B0604020202020204" pitchFamily="34" charset="0"/>
              </a:rPr>
              <a:t>Expert in developing new techniques and applications for environmental monitoring using remote sensing observations collected from optical-infrared and microwave sensors. </a:t>
            </a:r>
          </a:p>
          <a:p>
            <a:pPr>
              <a:lnSpc>
                <a:spcPct val="90000"/>
              </a:lnSpc>
              <a:spcAft>
                <a:spcPts val="600"/>
              </a:spcAft>
            </a:pPr>
            <a:r>
              <a:rPr lang="en-US" b="1" dirty="0">
                <a:solidFill>
                  <a:srgbClr val="455765"/>
                </a:solidFill>
                <a:latin typeface="Aptos" panose="020B0004020202020204" pitchFamily="34" charset="0"/>
                <a:cs typeface="Arial" panose="020B0604020202020204" pitchFamily="34" charset="0"/>
              </a:rPr>
              <a:t>Dr </a:t>
            </a:r>
            <a:r>
              <a:rPr lang="en-US" b="1" dirty="0" err="1">
                <a:solidFill>
                  <a:srgbClr val="455765"/>
                </a:solidFill>
                <a:latin typeface="Aptos" panose="020B0004020202020204" pitchFamily="34" charset="0"/>
                <a:cs typeface="Arial" panose="020B0604020202020204" pitchFamily="34" charset="0"/>
              </a:rPr>
              <a:t>Jinyang</a:t>
            </a:r>
            <a:r>
              <a:rPr lang="en-US" b="1" dirty="0">
                <a:solidFill>
                  <a:srgbClr val="455765"/>
                </a:solidFill>
                <a:latin typeface="Aptos" panose="020B0004020202020204" pitchFamily="34" charset="0"/>
                <a:cs typeface="Arial" panose="020B0604020202020204" pitchFamily="34" charset="0"/>
              </a:rPr>
              <a:t> Du, Research Scientist</a:t>
            </a:r>
          </a:p>
        </p:txBody>
      </p:sp>
    </p:spTree>
    <p:extLst>
      <p:ext uri="{BB962C8B-B14F-4D97-AF65-F5344CB8AC3E}">
        <p14:creationId xmlns:p14="http://schemas.microsoft.com/office/powerpoint/2010/main" val="2388792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5576</TotalTime>
  <Words>6821</Words>
  <Application>Microsoft Macintosh PowerPoint</Application>
  <PresentationFormat>Widescreen</PresentationFormat>
  <Paragraphs>904</Paragraphs>
  <Slides>86</Slides>
  <Notes>19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Microsoft YaHei</vt:lpstr>
      <vt:lpstr>Aptos</vt:lpstr>
      <vt:lpstr>Aptos Display</vt:lpstr>
      <vt:lpstr>Arial</vt:lpstr>
      <vt:lpstr>Avenir</vt:lpstr>
      <vt:lpstr>Avenir Next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Sheffield</dc:creator>
  <cp:lastModifiedBy>Justin Sheffield</cp:lastModifiedBy>
  <cp:revision>175</cp:revision>
  <dcterms:created xsi:type="dcterms:W3CDTF">2024-11-22T16:36:47Z</dcterms:created>
  <dcterms:modified xsi:type="dcterms:W3CDTF">2025-06-03T16:08:03Z</dcterms:modified>
</cp:coreProperties>
</file>